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273" r:id="rId3"/>
    <p:sldId id="257" r:id="rId4"/>
    <p:sldId id="258" r:id="rId5"/>
    <p:sldId id="263" r:id="rId6"/>
    <p:sldId id="267" r:id="rId7"/>
    <p:sldId id="269" r:id="rId8"/>
    <p:sldId id="270" r:id="rId9"/>
    <p:sldId id="259" r:id="rId10"/>
    <p:sldId id="264" r:id="rId11"/>
    <p:sldId id="260" r:id="rId12"/>
    <p:sldId id="262" r:id="rId13"/>
    <p:sldId id="265" r:id="rId14"/>
    <p:sldId id="261" r:id="rId15"/>
    <p:sldId id="266" r:id="rId16"/>
    <p:sldId id="271" r:id="rId17"/>
    <p:sldId id="272" r:id="rId1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hwU3FwrrZCvC9gJQ1mmuNVK6Vnv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73" autoAdjust="0"/>
    <p:restoredTop sz="94660"/>
  </p:normalViewPr>
  <p:slideViewPr>
    <p:cSldViewPr snapToGrid="0">
      <p:cViewPr varScale="1">
        <p:scale>
          <a:sx n="64" d="100"/>
          <a:sy n="64" d="100"/>
        </p:scale>
        <p:origin x="54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714753" y="685800"/>
            <a:ext cx="3429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 name="Google Shape;3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smtClean="0"/>
              <a:t>High school courses are designated by a “Z” when scheduled. </a:t>
            </a:r>
          </a:p>
          <a:p>
            <a:endParaRPr lang="en-US" dirty="0"/>
          </a:p>
        </p:txBody>
      </p:sp>
    </p:spTree>
    <p:extLst>
      <p:ext uri="{BB962C8B-B14F-4D97-AF65-F5344CB8AC3E}">
        <p14:creationId xmlns:p14="http://schemas.microsoft.com/office/powerpoint/2010/main" val="2294571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smtClean="0"/>
              <a:t>High school courses are designated by a “Z” when scheduled.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smtClean="0"/>
              <a:t>The campus</a:t>
            </a:r>
            <a:r>
              <a:rPr lang="en-US" baseline="0" dirty="0" smtClean="0"/>
              <a:t> is set to HS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aseline="0" dirty="0" smtClean="0"/>
              <a:t>You can see the Part of Term on this form as well </a:t>
            </a:r>
            <a:endParaRPr lang="en-US" dirty="0" smtClean="0"/>
          </a:p>
          <a:p>
            <a:endParaRPr lang="en-US" dirty="0"/>
          </a:p>
        </p:txBody>
      </p:sp>
    </p:spTree>
    <p:extLst>
      <p:ext uri="{BB962C8B-B14F-4D97-AF65-F5344CB8AC3E}">
        <p14:creationId xmlns:p14="http://schemas.microsoft.com/office/powerpoint/2010/main" val="842835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 name="Google Shape;3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We admit students</a:t>
            </a:r>
            <a:r>
              <a:rPr lang="en-US" baseline="0" dirty="0" smtClean="0"/>
              <a:t> as non-degree seeking under the student type of Early College (or we also have CTE student type too-but regardless can register for either academic or CTE)</a:t>
            </a:r>
          </a:p>
          <a:p>
            <a:r>
              <a:rPr lang="en-US" baseline="0" dirty="0" smtClean="0"/>
              <a:t>Students are required to be 16 or have completed half of their state graduation requirements (or obtain special recommendation from a school official to start taking courses</a:t>
            </a:r>
          </a:p>
          <a:p>
            <a:r>
              <a:rPr lang="en-US" baseline="0" dirty="0" smtClean="0"/>
              <a:t>Students are required (unless 18) to have a parent permission form on file before we will admit them. This will be completed starting this fall through DocuSign. Additionally we have added our FERPA Waiver to this form as well. </a:t>
            </a:r>
          </a:p>
          <a:p>
            <a:r>
              <a:rPr lang="en-US" baseline="0" dirty="0" smtClean="0"/>
              <a:t>After Admissions admits our ECP students, they are treated like any other new student and receive a welcome email and information to log into their </a:t>
            </a:r>
            <a:r>
              <a:rPr lang="en-US" baseline="0" dirty="0" err="1" smtClean="0"/>
              <a:t>BengalWeb</a:t>
            </a:r>
            <a:r>
              <a:rPr lang="en-US" baseline="0" dirty="0" smtClean="0"/>
              <a:t> Account</a:t>
            </a:r>
          </a:p>
          <a:p>
            <a:endParaRPr lang="en-US" dirty="0"/>
          </a:p>
        </p:txBody>
      </p:sp>
    </p:spTree>
    <p:extLst>
      <p:ext uri="{BB962C8B-B14F-4D97-AF65-F5344CB8AC3E}">
        <p14:creationId xmlns:p14="http://schemas.microsoft.com/office/powerpoint/2010/main" val="1686123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Important Dates Calendar that list</a:t>
            </a:r>
            <a:r>
              <a:rPr lang="en-US" baseline="0" dirty="0" smtClean="0"/>
              <a:t> each course term and the registration, drop, withdrawal and grading deadlines. Each of these Codes fit into our ISU semesters (basically we register Trimester 2 courses in the Fall semester)</a:t>
            </a:r>
          </a:p>
          <a:p>
            <a:r>
              <a:rPr lang="en-US" baseline="0" dirty="0" smtClean="0"/>
              <a:t>We have all instructors upload a class roster to the box in a specific file. This class roster gives us the student name, how they are completing a pre-</a:t>
            </a:r>
            <a:r>
              <a:rPr lang="en-US" baseline="0" dirty="0" err="1" smtClean="0"/>
              <a:t>req</a:t>
            </a:r>
            <a:r>
              <a:rPr lang="en-US" baseline="0" dirty="0" smtClean="0"/>
              <a:t> (no scores just ACT, SAT, GPA or ALEK’s), if they have applied, if we have received their permission form </a:t>
            </a:r>
            <a:r>
              <a:rPr lang="en-US" baseline="0" dirty="0" err="1" smtClean="0"/>
              <a:t>ect</a:t>
            </a:r>
            <a:r>
              <a:rPr lang="en-US" baseline="0" dirty="0" smtClean="0"/>
              <a:t>. This is a two way document that is very informative. Instructors can then confirm their course roster in their faculty </a:t>
            </a:r>
            <a:r>
              <a:rPr lang="en-US" baseline="0" dirty="0" err="1" smtClean="0"/>
              <a:t>BengalWeb</a:t>
            </a:r>
            <a:r>
              <a:rPr lang="en-US" baseline="0" dirty="0" smtClean="0"/>
              <a:t> account. </a:t>
            </a:r>
          </a:p>
          <a:p>
            <a:r>
              <a:rPr lang="en-US" baseline="0" dirty="0" smtClean="0"/>
              <a:t>I remind instructors to check their rosters at least 2-3 times on and around the deadline date. This helps to catch any registration errors (transposed numbers, this isn’t my student Chelsie) and can be fixed before we get to grading</a:t>
            </a:r>
          </a:p>
          <a:p>
            <a:r>
              <a:rPr lang="en-US" baseline="0" dirty="0" smtClean="0"/>
              <a:t>Grading is completed just as faculty on campus grade </a:t>
            </a:r>
            <a:endParaRPr lang="en-US" dirty="0"/>
          </a:p>
        </p:txBody>
      </p:sp>
    </p:spTree>
    <p:extLst>
      <p:ext uri="{BB962C8B-B14F-4D97-AF65-F5344CB8AC3E}">
        <p14:creationId xmlns:p14="http://schemas.microsoft.com/office/powerpoint/2010/main" val="4184125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Important Dates Calendar that list</a:t>
            </a:r>
            <a:r>
              <a:rPr lang="en-US" baseline="0" dirty="0" smtClean="0"/>
              <a:t> each course term and the registration, drop, withdrawal and grading deadlines. Each of these Codes fit into our ISU semesters (basically we register Trimester 2 courses in the Fall semester)</a:t>
            </a:r>
          </a:p>
          <a:p>
            <a:r>
              <a:rPr lang="en-US" baseline="0" dirty="0" smtClean="0"/>
              <a:t>We have all instructors upload a class roster to the box in a specific file. This class roster gives us the student name, how they are completing a pre-</a:t>
            </a:r>
            <a:r>
              <a:rPr lang="en-US" baseline="0" dirty="0" err="1" smtClean="0"/>
              <a:t>req</a:t>
            </a:r>
            <a:r>
              <a:rPr lang="en-US" baseline="0" dirty="0" smtClean="0"/>
              <a:t> (no scores just ACT, SAT, GPA or ALEK’s), if they have applied, if we have received their permission form </a:t>
            </a:r>
            <a:r>
              <a:rPr lang="en-US" baseline="0" dirty="0" err="1" smtClean="0"/>
              <a:t>ect</a:t>
            </a:r>
            <a:r>
              <a:rPr lang="en-US" baseline="0" dirty="0" smtClean="0"/>
              <a:t>. This is a two way document that is very informative. Instructors can then confirm their course roster in their faculty </a:t>
            </a:r>
            <a:r>
              <a:rPr lang="en-US" baseline="0" dirty="0" err="1" smtClean="0"/>
              <a:t>BengalWeb</a:t>
            </a:r>
            <a:r>
              <a:rPr lang="en-US" baseline="0" dirty="0" smtClean="0"/>
              <a:t> account. </a:t>
            </a:r>
          </a:p>
          <a:p>
            <a:r>
              <a:rPr lang="en-US" baseline="0" dirty="0" smtClean="0"/>
              <a:t>I remind instructors to check their rosters at least 2-3 times on and around the deadline date. This helps to catch any registration errors (transposed numbers, this isn’t my student Chelsie) and can be fixed before we get to grading</a:t>
            </a:r>
          </a:p>
          <a:p>
            <a:r>
              <a:rPr lang="en-US" baseline="0" dirty="0" smtClean="0"/>
              <a:t>Grading is completed just as faculty on campus grade </a:t>
            </a:r>
            <a:endParaRPr lang="en-US" dirty="0"/>
          </a:p>
        </p:txBody>
      </p:sp>
    </p:spTree>
    <p:extLst>
      <p:ext uri="{BB962C8B-B14F-4D97-AF65-F5344CB8AC3E}">
        <p14:creationId xmlns:p14="http://schemas.microsoft.com/office/powerpoint/2010/main" val="3608922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Important Dates Calendar that list</a:t>
            </a:r>
            <a:r>
              <a:rPr lang="en-US" baseline="0" dirty="0" smtClean="0"/>
              <a:t> each course term and the registration, drop, withdrawal and grading deadlines. Each of these Codes fit into our ISU semesters (basically we register Trimester 2 courses in the Fall semester)</a:t>
            </a:r>
          </a:p>
          <a:p>
            <a:r>
              <a:rPr lang="en-US" baseline="0" dirty="0" smtClean="0"/>
              <a:t>We have all instructors upload a class roster to the box in a specific file. This class roster gives us the student name, how they are completing a pre-</a:t>
            </a:r>
            <a:r>
              <a:rPr lang="en-US" baseline="0" dirty="0" err="1" smtClean="0"/>
              <a:t>req</a:t>
            </a:r>
            <a:r>
              <a:rPr lang="en-US" baseline="0" dirty="0" smtClean="0"/>
              <a:t> (no scores just ACT, SAT, GPA or ALEK’s), if they have applied, if we have received their permission form </a:t>
            </a:r>
            <a:r>
              <a:rPr lang="en-US" baseline="0" dirty="0" err="1" smtClean="0"/>
              <a:t>ect</a:t>
            </a:r>
            <a:r>
              <a:rPr lang="en-US" baseline="0" dirty="0" smtClean="0"/>
              <a:t>. This is a two way document that is very informative. Instructors can then confirm their course roster in their faculty </a:t>
            </a:r>
            <a:r>
              <a:rPr lang="en-US" baseline="0" dirty="0" err="1" smtClean="0"/>
              <a:t>BengalWeb</a:t>
            </a:r>
            <a:r>
              <a:rPr lang="en-US" baseline="0" dirty="0" smtClean="0"/>
              <a:t> account. </a:t>
            </a:r>
          </a:p>
          <a:p>
            <a:r>
              <a:rPr lang="en-US" baseline="0" dirty="0" smtClean="0"/>
              <a:t>I remind instructors to check their rosters at least 2-3 times on and around the deadline date. This helps to catch any registration errors (transposed numbers, this isn’t my student Chelsie) and can be fixed before we get to grading</a:t>
            </a:r>
          </a:p>
          <a:p>
            <a:r>
              <a:rPr lang="en-US" baseline="0" dirty="0" smtClean="0"/>
              <a:t>Grading is completed just as faculty on campus grade </a:t>
            </a:r>
            <a:endParaRPr lang="en-US" dirty="0"/>
          </a:p>
        </p:txBody>
      </p:sp>
    </p:spTree>
    <p:extLst>
      <p:ext uri="{BB962C8B-B14F-4D97-AF65-F5344CB8AC3E}">
        <p14:creationId xmlns:p14="http://schemas.microsoft.com/office/powerpoint/2010/main" val="1897690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Important Dates Calendar that list</a:t>
            </a:r>
            <a:r>
              <a:rPr lang="en-US" baseline="0" dirty="0" smtClean="0"/>
              <a:t> each course term and the registration, drop, withdrawal and grading deadlines. Each of these Codes fit into our ISU semesters (basically we register Trimester 2 courses in the Fall semester)</a:t>
            </a:r>
          </a:p>
          <a:p>
            <a:r>
              <a:rPr lang="en-US" baseline="0" dirty="0" smtClean="0"/>
              <a:t>We have all instructors upload a class roster to the box in a specific file. This class roster gives us the student name, how they are completing a pre-</a:t>
            </a:r>
            <a:r>
              <a:rPr lang="en-US" baseline="0" dirty="0" err="1" smtClean="0"/>
              <a:t>req</a:t>
            </a:r>
            <a:r>
              <a:rPr lang="en-US" baseline="0" dirty="0" smtClean="0"/>
              <a:t> (no scores just ACT, SAT, GPA or ALEK’s), if they have applied, if we have received their permission form </a:t>
            </a:r>
            <a:r>
              <a:rPr lang="en-US" baseline="0" dirty="0" err="1" smtClean="0"/>
              <a:t>ect</a:t>
            </a:r>
            <a:r>
              <a:rPr lang="en-US" baseline="0" dirty="0" smtClean="0"/>
              <a:t>. This is a two way document that is very informative. Instructors can then confirm their course roster in their faculty </a:t>
            </a:r>
            <a:r>
              <a:rPr lang="en-US" baseline="0" dirty="0" err="1" smtClean="0"/>
              <a:t>BengalWeb</a:t>
            </a:r>
            <a:r>
              <a:rPr lang="en-US" baseline="0" dirty="0" smtClean="0"/>
              <a:t> account. </a:t>
            </a:r>
          </a:p>
          <a:p>
            <a:r>
              <a:rPr lang="en-US" baseline="0" dirty="0" smtClean="0"/>
              <a:t>I remind instructors to check their rosters at least 2-3 times on and around the deadline date. This helps to catch any registration errors (transposed numbers, this isn’t my student Chelsie) and can be fixed before we get to grading</a:t>
            </a:r>
          </a:p>
          <a:p>
            <a:r>
              <a:rPr lang="en-US" baseline="0" dirty="0" smtClean="0"/>
              <a:t>Grading is completed just as faculty on campus grade </a:t>
            </a:r>
            <a:endParaRPr lang="en-US" dirty="0"/>
          </a:p>
        </p:txBody>
      </p:sp>
    </p:spTree>
    <p:extLst>
      <p:ext uri="{BB962C8B-B14F-4D97-AF65-F5344CB8AC3E}">
        <p14:creationId xmlns:p14="http://schemas.microsoft.com/office/powerpoint/2010/main" val="4116367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This is the most important part of how we</a:t>
            </a:r>
            <a:r>
              <a:rPr lang="en-US" baseline="0" dirty="0" smtClean="0"/>
              <a:t> make this work! We have so many schools with different schedules! </a:t>
            </a:r>
            <a:endParaRPr lang="en-US" dirty="0"/>
          </a:p>
        </p:txBody>
      </p:sp>
    </p:spTree>
    <p:extLst>
      <p:ext uri="{BB962C8B-B14F-4D97-AF65-F5344CB8AC3E}">
        <p14:creationId xmlns:p14="http://schemas.microsoft.com/office/powerpoint/2010/main" val="3071912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This is the most important part of how we</a:t>
            </a:r>
            <a:r>
              <a:rPr lang="en-US" baseline="0" dirty="0" smtClean="0"/>
              <a:t> make this work! We have so many schools with different schedules! </a:t>
            </a:r>
            <a:endParaRPr lang="en-US" dirty="0"/>
          </a:p>
        </p:txBody>
      </p:sp>
    </p:spTree>
    <p:extLst>
      <p:ext uri="{BB962C8B-B14F-4D97-AF65-F5344CB8AC3E}">
        <p14:creationId xmlns:p14="http://schemas.microsoft.com/office/powerpoint/2010/main" val="3400825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4"/>
          <p:cNvSpPr txBox="1">
            <a:spLocks noGrp="1"/>
          </p:cNvSpPr>
          <p:nvPr>
            <p:ph type="ctrTitle"/>
          </p:nvPr>
        </p:nvSpPr>
        <p:spPr>
          <a:xfrm>
            <a:off x="1588169" y="3869357"/>
            <a:ext cx="7146900" cy="1989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Roboto Slab"/>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4"/>
          <p:cNvSpPr txBox="1">
            <a:spLocks noGrp="1"/>
          </p:cNvSpPr>
          <p:nvPr>
            <p:ph type="subTitle" idx="1"/>
          </p:nvPr>
        </p:nvSpPr>
        <p:spPr>
          <a:xfrm>
            <a:off x="1588169" y="6073541"/>
            <a:ext cx="7146900" cy="560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5"/>
          <p:cNvSpPr txBox="1">
            <a:spLocks noGrp="1"/>
          </p:cNvSpPr>
          <p:nvPr>
            <p:ph type="title"/>
          </p:nvPr>
        </p:nvSpPr>
        <p:spPr>
          <a:xfrm>
            <a:off x="1501540" y="365125"/>
            <a:ext cx="72405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5"/>
          <p:cNvSpPr txBox="1">
            <a:spLocks noGrp="1"/>
          </p:cNvSpPr>
          <p:nvPr>
            <p:ph type="body" idx="1"/>
          </p:nvPr>
        </p:nvSpPr>
        <p:spPr>
          <a:xfrm>
            <a:off x="1501540" y="1825625"/>
            <a:ext cx="7240500" cy="4809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1501540" y="365125"/>
            <a:ext cx="72405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6"/>
          <p:cNvSpPr txBox="1">
            <a:spLocks noGrp="1"/>
          </p:cNvSpPr>
          <p:nvPr>
            <p:ph type="body" idx="1"/>
          </p:nvPr>
        </p:nvSpPr>
        <p:spPr>
          <a:xfrm>
            <a:off x="1501540" y="1825625"/>
            <a:ext cx="3393000" cy="4738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6"/>
          <p:cNvSpPr txBox="1">
            <a:spLocks noGrp="1"/>
          </p:cNvSpPr>
          <p:nvPr>
            <p:ph type="body" idx="2"/>
          </p:nvPr>
        </p:nvSpPr>
        <p:spPr>
          <a:xfrm>
            <a:off x="5002730" y="1825625"/>
            <a:ext cx="3739500" cy="4738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7"/>
          <p:cNvSpPr txBox="1">
            <a:spLocks noGrp="1"/>
          </p:cNvSpPr>
          <p:nvPr>
            <p:ph type="title"/>
          </p:nvPr>
        </p:nvSpPr>
        <p:spPr>
          <a:xfrm>
            <a:off x="1501540" y="365125"/>
            <a:ext cx="72405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3"/>
        <p:cNvGrpSpPr/>
        <p:nvPr/>
      </p:nvGrpSpPr>
      <p:grpSpPr>
        <a:xfrm>
          <a:off x="0" y="0"/>
          <a:ext cx="0" cy="0"/>
          <a:chOff x="0" y="0"/>
          <a:chExt cx="0" cy="0"/>
        </a:xfrm>
      </p:grpSpPr>
      <p:sp>
        <p:nvSpPr>
          <p:cNvPr id="24" name="Google Shape;24;p8"/>
          <p:cNvSpPr txBox="1">
            <a:spLocks noGrp="1"/>
          </p:cNvSpPr>
          <p:nvPr>
            <p:ph type="title"/>
          </p:nvPr>
        </p:nvSpPr>
        <p:spPr>
          <a:xfrm>
            <a:off x="1494322" y="457200"/>
            <a:ext cx="2533800"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Roboto Slab"/>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8"/>
          <p:cNvSpPr txBox="1">
            <a:spLocks noGrp="1"/>
          </p:cNvSpPr>
          <p:nvPr>
            <p:ph type="body" idx="1"/>
          </p:nvPr>
        </p:nvSpPr>
        <p:spPr>
          <a:xfrm>
            <a:off x="4176149" y="457200"/>
            <a:ext cx="4629000" cy="61266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6" name="Google Shape;26;p8"/>
          <p:cNvSpPr txBox="1">
            <a:spLocks noGrp="1"/>
          </p:cNvSpPr>
          <p:nvPr>
            <p:ph type="body" idx="2"/>
          </p:nvPr>
        </p:nvSpPr>
        <p:spPr>
          <a:xfrm>
            <a:off x="1494322" y="2057400"/>
            <a:ext cx="25338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1501540" y="365125"/>
            <a:ext cx="72405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Roboto Slab"/>
              <a:buNone/>
              <a:defRPr sz="4400" b="1" i="0" u="none" strike="noStrike" cap="none">
                <a:solidFill>
                  <a:schemeClr val="dk1"/>
                </a:solidFill>
                <a:latin typeface="Roboto Slab"/>
                <a:ea typeface="Roboto Slab"/>
                <a:cs typeface="Roboto Slab"/>
                <a:sym typeface="Roboto Slab"/>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
          <p:cNvSpPr txBox="1">
            <a:spLocks noGrp="1"/>
          </p:cNvSpPr>
          <p:nvPr>
            <p:ph type="body" idx="1"/>
          </p:nvPr>
        </p:nvSpPr>
        <p:spPr>
          <a:xfrm>
            <a:off x="1501540" y="1825625"/>
            <a:ext cx="7240500" cy="48093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Roboto"/>
                <a:ea typeface="Roboto"/>
                <a:cs typeface="Roboto"/>
                <a:sym typeface="Robo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
          <p:cNvSpPr/>
          <p:nvPr/>
        </p:nvSpPr>
        <p:spPr>
          <a:xfrm>
            <a:off x="0" y="-126"/>
            <a:ext cx="1363200" cy="68682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Roboto"/>
              <a:ea typeface="Roboto"/>
              <a:cs typeface="Roboto"/>
              <a:sym typeface="Roboto"/>
            </a:endParaRPr>
          </a:p>
        </p:txBody>
      </p:sp>
      <p:pic>
        <p:nvPicPr>
          <p:cNvPr id="9" name="Google Shape;9;p3"/>
          <p:cNvPicPr preferRelativeResize="0"/>
          <p:nvPr/>
        </p:nvPicPr>
        <p:blipFill rotWithShape="1">
          <a:blip r:embed="rId8">
            <a:alphaModFix/>
          </a:blip>
          <a:srcRect/>
          <a:stretch/>
        </p:blipFill>
        <p:spPr>
          <a:xfrm>
            <a:off x="191767" y="222971"/>
            <a:ext cx="985440" cy="1481774"/>
          </a:xfrm>
          <a:prstGeom prst="rect">
            <a:avLst/>
          </a:prstGeom>
          <a:noFill/>
          <a:ln>
            <a:noFill/>
          </a:ln>
        </p:spPr>
      </p:pic>
      <p:pic>
        <p:nvPicPr>
          <p:cNvPr id="10" name="Google Shape;10;p3"/>
          <p:cNvPicPr preferRelativeResize="0"/>
          <p:nvPr/>
        </p:nvPicPr>
        <p:blipFill rotWithShape="1">
          <a:blip r:embed="rId9">
            <a:alphaModFix/>
          </a:blip>
          <a:srcRect/>
          <a:stretch/>
        </p:blipFill>
        <p:spPr>
          <a:xfrm>
            <a:off x="324815" y="6205287"/>
            <a:ext cx="713480" cy="32230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Google Shape;32;p1"/>
          <p:cNvSpPr txBox="1">
            <a:spLocks noGrp="1"/>
          </p:cNvSpPr>
          <p:nvPr>
            <p:ph type="ctrTitle"/>
          </p:nvPr>
        </p:nvSpPr>
        <p:spPr>
          <a:xfrm>
            <a:off x="1531950" y="4284322"/>
            <a:ext cx="7198500" cy="11265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ts val="5500"/>
              <a:buFont typeface="Roboto Slab"/>
              <a:buNone/>
            </a:pPr>
            <a:r>
              <a:rPr lang="en-US" sz="5500" b="1" dirty="0" smtClean="0">
                <a:latin typeface="Roboto Slab"/>
                <a:ea typeface="Roboto Slab"/>
                <a:cs typeface="Roboto Slab"/>
                <a:sym typeface="Roboto Slab"/>
              </a:rPr>
              <a:t>Using Banner for Concurrent Enrollment Registration</a:t>
            </a:r>
            <a:endParaRPr sz="5500" b="1" dirty="0">
              <a:latin typeface="Roboto Slab"/>
              <a:ea typeface="Roboto Slab"/>
              <a:cs typeface="Roboto Slab"/>
              <a:sym typeface="Roboto Slab"/>
            </a:endParaRPr>
          </a:p>
        </p:txBody>
      </p:sp>
      <p:sp>
        <p:nvSpPr>
          <p:cNvPr id="33" name="Google Shape;33;p1"/>
          <p:cNvSpPr txBox="1">
            <a:spLocks noGrp="1"/>
          </p:cNvSpPr>
          <p:nvPr>
            <p:ph type="subTitle" idx="1"/>
          </p:nvPr>
        </p:nvSpPr>
        <p:spPr>
          <a:xfrm>
            <a:off x="1531950" y="5502756"/>
            <a:ext cx="7198500" cy="1024838"/>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chemeClr val="dk2"/>
              </a:buClr>
              <a:buSzPts val="2400"/>
              <a:buNone/>
            </a:pPr>
            <a:r>
              <a:rPr lang="en-US" b="1" dirty="0" smtClean="0">
                <a:solidFill>
                  <a:schemeClr val="dk2"/>
                </a:solidFill>
                <a:latin typeface="Roboto"/>
                <a:ea typeface="Roboto"/>
                <a:cs typeface="Roboto"/>
                <a:sym typeface="Roboto"/>
              </a:rPr>
              <a:t>Chelsie </a:t>
            </a:r>
            <a:r>
              <a:rPr lang="en-US" b="1" dirty="0" err="1" smtClean="0">
                <a:solidFill>
                  <a:schemeClr val="dk2"/>
                </a:solidFill>
                <a:latin typeface="Roboto"/>
                <a:ea typeface="Roboto"/>
                <a:cs typeface="Roboto"/>
                <a:sym typeface="Roboto"/>
              </a:rPr>
              <a:t>Rauh</a:t>
            </a:r>
            <a:r>
              <a:rPr lang="en-US" b="1" dirty="0" smtClean="0">
                <a:solidFill>
                  <a:schemeClr val="dk2"/>
                </a:solidFill>
                <a:latin typeface="Roboto"/>
                <a:ea typeface="Roboto"/>
                <a:cs typeface="Roboto"/>
                <a:sym typeface="Roboto"/>
              </a:rPr>
              <a:t>, Early College Program Director, NACEP 4-Year Public Postsecondary Board Representative</a:t>
            </a:r>
          </a:p>
          <a:p>
            <a:pPr marL="0" lvl="0" indent="0" algn="l" rtl="0">
              <a:lnSpc>
                <a:spcPct val="90000"/>
              </a:lnSpc>
              <a:spcBef>
                <a:spcPts val="0"/>
              </a:spcBef>
              <a:spcAft>
                <a:spcPts val="0"/>
              </a:spcAft>
              <a:buClr>
                <a:schemeClr val="dk2"/>
              </a:buClr>
              <a:buSzPts val="2400"/>
              <a:buNone/>
            </a:pPr>
            <a:endParaRPr lang="en-US" b="1" dirty="0"/>
          </a:p>
          <a:p>
            <a:pPr marL="0" lvl="0" indent="0" algn="l" rtl="0">
              <a:lnSpc>
                <a:spcPct val="90000"/>
              </a:lnSpc>
              <a:spcBef>
                <a:spcPts val="0"/>
              </a:spcBef>
              <a:spcAft>
                <a:spcPts val="0"/>
              </a:spcAft>
              <a:buClr>
                <a:schemeClr val="dk2"/>
              </a:buClr>
              <a:buSzPts val="2400"/>
              <a:buNone/>
            </a:pPr>
            <a:r>
              <a:rPr lang="en-US" b="1" dirty="0" smtClean="0">
                <a:solidFill>
                  <a:schemeClr val="dk2"/>
                </a:solidFill>
                <a:latin typeface="Roboto"/>
                <a:ea typeface="Roboto"/>
                <a:cs typeface="Roboto"/>
                <a:sym typeface="Roboto"/>
              </a:rPr>
              <a:t>Laura McKenzie, University Registrar Idaho </a:t>
            </a:r>
            <a:r>
              <a:rPr lang="en-US" b="1" smtClean="0">
                <a:solidFill>
                  <a:schemeClr val="dk2"/>
                </a:solidFill>
                <a:latin typeface="Roboto"/>
                <a:ea typeface="Roboto"/>
                <a:cs typeface="Roboto"/>
                <a:sym typeface="Roboto"/>
              </a:rPr>
              <a:t>State University</a:t>
            </a:r>
            <a:endParaRPr b="1" dirty="0">
              <a:solidFill>
                <a:schemeClr val="dk2"/>
              </a:solidFill>
              <a:latin typeface="Roboto"/>
              <a:ea typeface="Roboto"/>
              <a:cs typeface="Roboto"/>
              <a:sym typeface="Roboto"/>
            </a:endParaRPr>
          </a:p>
        </p:txBody>
      </p:sp>
      <p:sp>
        <p:nvSpPr>
          <p:cNvPr id="34" name="Google Shape;34;p1"/>
          <p:cNvSpPr/>
          <p:nvPr/>
        </p:nvSpPr>
        <p:spPr>
          <a:xfrm>
            <a:off x="0" y="-126"/>
            <a:ext cx="1363200" cy="6868200"/>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chemeClr val="dk1"/>
              </a:solidFill>
              <a:latin typeface="Roboto"/>
              <a:ea typeface="Roboto"/>
              <a:cs typeface="Roboto"/>
              <a:sym typeface="Roboto"/>
            </a:endParaRPr>
          </a:p>
        </p:txBody>
      </p:sp>
      <p:pic>
        <p:nvPicPr>
          <p:cNvPr id="35" name="Google Shape;35;p1"/>
          <p:cNvPicPr preferRelativeResize="0"/>
          <p:nvPr/>
        </p:nvPicPr>
        <p:blipFill rotWithShape="1">
          <a:blip r:embed="rId3">
            <a:alphaModFix/>
          </a:blip>
          <a:srcRect/>
          <a:stretch/>
        </p:blipFill>
        <p:spPr>
          <a:xfrm>
            <a:off x="191767" y="222971"/>
            <a:ext cx="985440" cy="1481774"/>
          </a:xfrm>
          <a:prstGeom prst="rect">
            <a:avLst/>
          </a:prstGeom>
          <a:noFill/>
          <a:ln>
            <a:noFill/>
          </a:ln>
        </p:spPr>
      </p:pic>
      <p:pic>
        <p:nvPicPr>
          <p:cNvPr id="36" name="Google Shape;36;p1"/>
          <p:cNvPicPr preferRelativeResize="0"/>
          <p:nvPr/>
        </p:nvPicPr>
        <p:blipFill rotWithShape="1">
          <a:blip r:embed="rId4">
            <a:alphaModFix/>
          </a:blip>
          <a:srcRect/>
          <a:stretch/>
        </p:blipFill>
        <p:spPr>
          <a:xfrm>
            <a:off x="324815" y="6205287"/>
            <a:ext cx="713480" cy="32230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Date Set up in Banner</a:t>
            </a:r>
            <a:br>
              <a:rPr lang="en-US" dirty="0" smtClean="0"/>
            </a:br>
            <a:r>
              <a:rPr lang="en-US" dirty="0" smtClean="0"/>
              <a:t>Form SOATERM </a:t>
            </a:r>
            <a:endParaRPr lang="en-US" dirty="0"/>
          </a:p>
        </p:txBody>
      </p:sp>
      <p:sp>
        <p:nvSpPr>
          <p:cNvPr id="3" name="Text Placeholder 2"/>
          <p:cNvSpPr>
            <a:spLocks noGrp="1"/>
          </p:cNvSpPr>
          <p:nvPr>
            <p:ph type="body" idx="1"/>
          </p:nvPr>
        </p:nvSpPr>
        <p:spPr/>
        <p:txBody>
          <a:bodyPr/>
          <a:lstStyle/>
          <a:p>
            <a:pPr marL="114300" indent="0">
              <a:buNone/>
            </a:pPr>
            <a:r>
              <a:rPr lang="en-US" dirty="0" smtClean="0"/>
              <a:t> </a:t>
            </a:r>
          </a:p>
          <a:p>
            <a:endParaRPr lang="en-US" dirty="0"/>
          </a:p>
        </p:txBody>
      </p:sp>
      <p:pic>
        <p:nvPicPr>
          <p:cNvPr id="6" name="Picture 5"/>
          <p:cNvPicPr>
            <a:picLocks noChangeAspect="1"/>
          </p:cNvPicPr>
          <p:nvPr/>
        </p:nvPicPr>
        <p:blipFill>
          <a:blip r:embed="rId3"/>
          <a:stretch>
            <a:fillRect/>
          </a:stretch>
        </p:blipFill>
        <p:spPr>
          <a:xfrm>
            <a:off x="1390539" y="1630524"/>
            <a:ext cx="7667672" cy="4660898"/>
          </a:xfrm>
          <a:prstGeom prst="rect">
            <a:avLst/>
          </a:prstGeom>
        </p:spPr>
      </p:pic>
    </p:spTree>
    <p:extLst>
      <p:ext uri="{BB962C8B-B14F-4D97-AF65-F5344CB8AC3E}">
        <p14:creationId xmlns:p14="http://schemas.microsoft.com/office/powerpoint/2010/main" val="12406504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Scheduling </a:t>
            </a:r>
            <a:endParaRPr lang="en-US" dirty="0"/>
          </a:p>
        </p:txBody>
      </p:sp>
      <p:pic>
        <p:nvPicPr>
          <p:cNvPr id="4" name="Picture 3"/>
          <p:cNvPicPr>
            <a:picLocks noChangeAspect="1"/>
          </p:cNvPicPr>
          <p:nvPr/>
        </p:nvPicPr>
        <p:blipFill rotWithShape="1">
          <a:blip r:embed="rId3"/>
          <a:srcRect t="21694" r="32289" b="25508"/>
          <a:stretch/>
        </p:blipFill>
        <p:spPr>
          <a:xfrm>
            <a:off x="1451530" y="1603022"/>
            <a:ext cx="7692470" cy="3962400"/>
          </a:xfrm>
          <a:prstGeom prst="rect">
            <a:avLst/>
          </a:prstGeom>
        </p:spPr>
      </p:pic>
      <p:sp>
        <p:nvSpPr>
          <p:cNvPr id="3" name="Text Placeholder 2"/>
          <p:cNvSpPr>
            <a:spLocks noGrp="1"/>
          </p:cNvSpPr>
          <p:nvPr>
            <p:ph type="body" idx="1"/>
          </p:nvPr>
        </p:nvSpPr>
        <p:spPr>
          <a:xfrm>
            <a:off x="1332090" y="1603022"/>
            <a:ext cx="4447821" cy="2449689"/>
          </a:xfrm>
        </p:spPr>
        <p:txBody>
          <a:bodyPr/>
          <a:lstStyle/>
          <a:p>
            <a:pPr marL="114300" indent="0">
              <a:buNone/>
            </a:pPr>
            <a:endParaRPr lang="en-US" dirty="0"/>
          </a:p>
        </p:txBody>
      </p:sp>
    </p:spTree>
    <p:extLst>
      <p:ext uri="{BB962C8B-B14F-4D97-AF65-F5344CB8AC3E}">
        <p14:creationId xmlns:p14="http://schemas.microsoft.com/office/powerpoint/2010/main" val="1592220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Detailed Class Info</a:t>
            </a:r>
            <a:endParaRPr lang="en-US" dirty="0"/>
          </a:p>
        </p:txBody>
      </p:sp>
      <p:pic>
        <p:nvPicPr>
          <p:cNvPr id="4" name="Picture 3"/>
          <p:cNvPicPr>
            <a:picLocks noChangeAspect="1"/>
          </p:cNvPicPr>
          <p:nvPr/>
        </p:nvPicPr>
        <p:blipFill rotWithShape="1">
          <a:blip r:embed="rId2"/>
          <a:srcRect t="-1389" r="17763"/>
          <a:stretch/>
        </p:blipFill>
        <p:spPr>
          <a:xfrm>
            <a:off x="1501540" y="1885245"/>
            <a:ext cx="7179616" cy="4626690"/>
          </a:xfrm>
          <a:prstGeom prst="rect">
            <a:avLst/>
          </a:prstGeom>
        </p:spPr>
      </p:pic>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66409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Class Scheduling</a:t>
            </a:r>
            <a:br>
              <a:rPr lang="en-US" dirty="0" smtClean="0"/>
            </a:br>
            <a:r>
              <a:rPr lang="en-US" dirty="0" smtClean="0"/>
              <a:t>Form SSASECT </a:t>
            </a:r>
            <a:endParaRPr lang="en-US" dirty="0"/>
          </a:p>
        </p:txBody>
      </p:sp>
      <p:pic>
        <p:nvPicPr>
          <p:cNvPr id="5" name="Picture 4"/>
          <p:cNvPicPr>
            <a:picLocks noChangeAspect="1"/>
          </p:cNvPicPr>
          <p:nvPr/>
        </p:nvPicPr>
        <p:blipFill>
          <a:blip r:embed="rId3"/>
          <a:stretch>
            <a:fillRect/>
          </a:stretch>
        </p:blipFill>
        <p:spPr>
          <a:xfrm>
            <a:off x="1540042" y="1542067"/>
            <a:ext cx="7201998" cy="5315933"/>
          </a:xfrm>
          <a:prstGeom prst="rect">
            <a:avLst/>
          </a:prstGeom>
        </p:spPr>
      </p:pic>
    </p:spTree>
    <p:extLst>
      <p:ext uri="{BB962C8B-B14F-4D97-AF65-F5344CB8AC3E}">
        <p14:creationId xmlns:p14="http://schemas.microsoft.com/office/powerpoint/2010/main" val="2098530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Course Registration Permission and Restrictions </a:t>
            </a:r>
            <a:endParaRPr lang="en-US" dirty="0"/>
          </a:p>
        </p:txBody>
      </p:sp>
      <p:sp>
        <p:nvSpPr>
          <p:cNvPr id="3" name="Text Placeholder 2"/>
          <p:cNvSpPr>
            <a:spLocks noGrp="1"/>
          </p:cNvSpPr>
          <p:nvPr>
            <p:ph type="body" idx="1"/>
          </p:nvPr>
        </p:nvSpPr>
        <p:spPr/>
        <p:txBody>
          <a:bodyPr/>
          <a:lstStyle/>
          <a:p>
            <a:pPr marL="114300" indent="0">
              <a:buNone/>
            </a:pPr>
            <a:r>
              <a:rPr lang="en-US" dirty="0" smtClean="0"/>
              <a:t>While we do want concurrent enrollment students to be able to register in the “Z” sections we don’t want them to be able to register in the non concurrent enrollment sections.</a:t>
            </a:r>
          </a:p>
          <a:p>
            <a:pPr marL="114300" indent="0">
              <a:buNone/>
            </a:pPr>
            <a:r>
              <a:rPr lang="en-US" dirty="0" smtClean="0"/>
              <a:t>The </a:t>
            </a:r>
            <a:r>
              <a:rPr lang="en-US" dirty="0" smtClean="0"/>
              <a:t>vice </a:t>
            </a:r>
            <a:r>
              <a:rPr lang="en-US" dirty="0" smtClean="0"/>
              <a:t>versa is true as well. </a:t>
            </a:r>
          </a:p>
          <a:p>
            <a:pPr marL="114300" indent="0">
              <a:buNone/>
            </a:pPr>
            <a:endParaRPr lang="en-US" dirty="0"/>
          </a:p>
          <a:p>
            <a:pPr marL="114300" indent="0">
              <a:buNone/>
            </a:pPr>
            <a:r>
              <a:rPr lang="en-US" dirty="0" smtClean="0"/>
              <a:t>To accomplish this we use </a:t>
            </a:r>
            <a:r>
              <a:rPr lang="en-US" dirty="0" smtClean="0"/>
              <a:t>an </a:t>
            </a:r>
            <a:r>
              <a:rPr lang="en-US" dirty="0" smtClean="0"/>
              <a:t>include statement when we set up the schedule restrictions on the section. </a:t>
            </a:r>
            <a:endParaRPr lang="en-US" dirty="0"/>
          </a:p>
        </p:txBody>
      </p:sp>
    </p:spTree>
    <p:extLst>
      <p:ext uri="{BB962C8B-B14F-4D97-AF65-F5344CB8AC3E}">
        <p14:creationId xmlns:p14="http://schemas.microsoft.com/office/powerpoint/2010/main" val="178437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Course Registration Permission and Restrictions</a:t>
            </a:r>
            <a:br>
              <a:rPr lang="en-US" sz="3200" dirty="0" smtClean="0"/>
            </a:br>
            <a:r>
              <a:rPr lang="en-US" sz="3200" dirty="0" smtClean="0"/>
              <a:t>SSARRES</a:t>
            </a:r>
            <a:br>
              <a:rPr lang="en-US" sz="3200" dirty="0" smtClean="0"/>
            </a:br>
            <a:r>
              <a:rPr lang="en-US" sz="1600" dirty="0" smtClean="0"/>
              <a:t>(Remember the HS campus from SGASTDN) </a:t>
            </a:r>
            <a:br>
              <a:rPr lang="en-US" sz="1600" dirty="0" smtClean="0"/>
            </a:br>
            <a:endParaRPr lang="en-US" sz="1600" dirty="0"/>
          </a:p>
        </p:txBody>
      </p:sp>
      <p:pic>
        <p:nvPicPr>
          <p:cNvPr id="6" name="Picture 5"/>
          <p:cNvPicPr>
            <a:picLocks noChangeAspect="1"/>
          </p:cNvPicPr>
          <p:nvPr/>
        </p:nvPicPr>
        <p:blipFill>
          <a:blip r:embed="rId2"/>
          <a:stretch>
            <a:fillRect/>
          </a:stretch>
        </p:blipFill>
        <p:spPr>
          <a:xfrm>
            <a:off x="1523383" y="2082557"/>
            <a:ext cx="6999349" cy="3669885"/>
          </a:xfrm>
          <a:prstGeom prst="rect">
            <a:avLst/>
          </a:prstGeom>
        </p:spPr>
      </p:pic>
      <p:sp>
        <p:nvSpPr>
          <p:cNvPr id="3" name="Text Placeholder 2"/>
          <p:cNvSpPr>
            <a:spLocks noGrp="1"/>
          </p:cNvSpPr>
          <p:nvPr>
            <p:ph type="body" idx="1"/>
          </p:nvPr>
        </p:nvSpPr>
        <p:spPr>
          <a:xfrm>
            <a:off x="1501540" y="1690825"/>
            <a:ext cx="7240500" cy="4944100"/>
          </a:xfrm>
        </p:spPr>
        <p:txBody>
          <a:bodyPr/>
          <a:lstStyle/>
          <a:p>
            <a:pPr marL="114300" indent="0">
              <a:buNone/>
            </a:pPr>
            <a:endParaRPr lang="en-US" dirty="0"/>
          </a:p>
        </p:txBody>
      </p:sp>
    </p:spTree>
    <p:extLst>
      <p:ext uri="{BB962C8B-B14F-4D97-AF65-F5344CB8AC3E}">
        <p14:creationId xmlns:p14="http://schemas.microsoft.com/office/powerpoint/2010/main" val="376784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Billing the Discounted Per Credit Rate – Form SFARGFE</a:t>
            </a:r>
            <a:br>
              <a:rPr lang="en-US" sz="3200" dirty="0" smtClean="0"/>
            </a:br>
            <a:r>
              <a:rPr lang="en-US" sz="2000" dirty="0" smtClean="0"/>
              <a:t>(Remember the curriculum from SGASTDN)</a:t>
            </a:r>
            <a:endParaRPr lang="en-US" sz="2000" dirty="0"/>
          </a:p>
        </p:txBody>
      </p:sp>
      <p:sp>
        <p:nvSpPr>
          <p:cNvPr id="4" name="Text Placeholder 3"/>
          <p:cNvSpPr>
            <a:spLocks noGrp="1"/>
          </p:cNvSpPr>
          <p:nvPr>
            <p:ph type="body" idx="1"/>
          </p:nvPr>
        </p:nvSpPr>
        <p:spPr/>
        <p:txBody>
          <a:bodyPr/>
          <a:lstStyle/>
          <a:p>
            <a:r>
              <a:rPr lang="en-US" dirty="0" smtClean="0"/>
              <a:t>Rule is built on SFARGFE to charge every student with ND_ECP the per credit charge.  </a:t>
            </a:r>
          </a:p>
          <a:p>
            <a:endParaRPr lang="en-US" dirty="0"/>
          </a:p>
          <a:p>
            <a:endParaRPr lang="en-US" dirty="0"/>
          </a:p>
        </p:txBody>
      </p:sp>
      <p:pic>
        <p:nvPicPr>
          <p:cNvPr id="5" name="Picture 4"/>
          <p:cNvPicPr>
            <a:picLocks noChangeAspect="1"/>
          </p:cNvPicPr>
          <p:nvPr/>
        </p:nvPicPr>
        <p:blipFill>
          <a:blip r:embed="rId2"/>
          <a:stretch>
            <a:fillRect/>
          </a:stretch>
        </p:blipFill>
        <p:spPr>
          <a:xfrm>
            <a:off x="1999764" y="3458723"/>
            <a:ext cx="6706724" cy="2447688"/>
          </a:xfrm>
          <a:prstGeom prst="rect">
            <a:avLst/>
          </a:prstGeom>
        </p:spPr>
      </p:pic>
    </p:spTree>
    <p:extLst>
      <p:ext uri="{BB962C8B-B14F-4D97-AF65-F5344CB8AC3E}">
        <p14:creationId xmlns:p14="http://schemas.microsoft.com/office/powerpoint/2010/main" val="1080536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normAutofit/>
          </a:bodyPr>
          <a:lstStyle/>
          <a:p>
            <a:pPr marL="114300" indent="0">
              <a:buNone/>
            </a:pPr>
            <a:r>
              <a:rPr lang="en-US" sz="5400" dirty="0" smtClean="0"/>
              <a:t>Questions?</a:t>
            </a:r>
            <a:endParaRPr lang="en-US" sz="5400" dirty="0"/>
          </a:p>
        </p:txBody>
      </p:sp>
    </p:spTree>
    <p:extLst>
      <p:ext uri="{BB962C8B-B14F-4D97-AF65-F5344CB8AC3E}">
        <p14:creationId xmlns:p14="http://schemas.microsoft.com/office/powerpoint/2010/main" val="3996891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Webinar Guidelines</a:t>
            </a:r>
            <a:endParaRPr lang="en-US" dirty="0"/>
          </a:p>
        </p:txBody>
      </p:sp>
      <p:sp>
        <p:nvSpPr>
          <p:cNvPr id="3" name="Text Placeholder 2"/>
          <p:cNvSpPr>
            <a:spLocks noGrp="1"/>
          </p:cNvSpPr>
          <p:nvPr>
            <p:ph type="body" idx="1"/>
          </p:nvPr>
        </p:nvSpPr>
        <p:spPr/>
        <p:txBody>
          <a:bodyPr/>
          <a:lstStyle/>
          <a:p>
            <a:r>
              <a:rPr lang="en-US" dirty="0" smtClean="0"/>
              <a:t>Please feel free to utilize the chat box to ask questions and Miranda will ask those</a:t>
            </a:r>
          </a:p>
          <a:p>
            <a:r>
              <a:rPr lang="en-US" dirty="0" smtClean="0"/>
              <a:t>You can also raise your hand if you would like to be unmuted to ask a question</a:t>
            </a:r>
            <a:endParaRPr lang="en-US" dirty="0"/>
          </a:p>
        </p:txBody>
      </p:sp>
    </p:spTree>
    <p:extLst>
      <p:ext uri="{BB962C8B-B14F-4D97-AF65-F5344CB8AC3E}">
        <p14:creationId xmlns:p14="http://schemas.microsoft.com/office/powerpoint/2010/main" val="1137462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2"/>
          <p:cNvSpPr txBox="1">
            <a:spLocks noGrp="1"/>
          </p:cNvSpPr>
          <p:nvPr>
            <p:ph type="title"/>
          </p:nvPr>
        </p:nvSpPr>
        <p:spPr>
          <a:xfrm>
            <a:off x="1501540" y="365125"/>
            <a:ext cx="72405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Roboto Slab"/>
              <a:buNone/>
            </a:pPr>
            <a:r>
              <a:rPr lang="en-US" dirty="0" smtClean="0"/>
              <a:t>Agenda</a:t>
            </a:r>
            <a:endParaRPr dirty="0"/>
          </a:p>
        </p:txBody>
      </p:sp>
      <p:sp>
        <p:nvSpPr>
          <p:cNvPr id="42" name="Google Shape;42;p2"/>
          <p:cNvSpPr txBox="1">
            <a:spLocks noGrp="1"/>
          </p:cNvSpPr>
          <p:nvPr>
            <p:ph type="body" idx="1"/>
          </p:nvPr>
        </p:nvSpPr>
        <p:spPr>
          <a:xfrm>
            <a:off x="1501540" y="1825625"/>
            <a:ext cx="7240500" cy="48093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r>
              <a:rPr lang="en-US" dirty="0" smtClean="0"/>
              <a:t>-Discuss Process from Student and       Administrative Side</a:t>
            </a:r>
          </a:p>
          <a:p>
            <a:pPr marL="228600" lvl="0" indent="-50800" algn="l" rtl="0">
              <a:lnSpc>
                <a:spcPct val="90000"/>
              </a:lnSpc>
              <a:spcBef>
                <a:spcPts val="0"/>
              </a:spcBef>
              <a:spcAft>
                <a:spcPts val="0"/>
              </a:spcAft>
              <a:buClr>
                <a:schemeClr val="dk1"/>
              </a:buClr>
              <a:buSzPts val="2800"/>
              <a:buNone/>
            </a:pPr>
            <a:endParaRPr lang="en-US" dirty="0" smtClean="0"/>
          </a:p>
          <a:p>
            <a:pPr marL="228600" lvl="0" indent="-50800" algn="l" rtl="0">
              <a:lnSpc>
                <a:spcPct val="90000"/>
              </a:lnSpc>
              <a:spcBef>
                <a:spcPts val="0"/>
              </a:spcBef>
              <a:spcAft>
                <a:spcPts val="0"/>
              </a:spcAft>
              <a:buClr>
                <a:schemeClr val="dk1"/>
              </a:buClr>
              <a:buSzPts val="2800"/>
              <a:buNone/>
            </a:pPr>
            <a:r>
              <a:rPr lang="en-US" dirty="0" smtClean="0"/>
              <a:t>-Discuss Technical Side</a:t>
            </a:r>
          </a:p>
          <a:p>
            <a:pPr marL="228600" lvl="0" indent="-50800" algn="l" rtl="0">
              <a:lnSpc>
                <a:spcPct val="90000"/>
              </a:lnSpc>
              <a:spcBef>
                <a:spcPts val="0"/>
              </a:spcBef>
              <a:spcAft>
                <a:spcPts val="0"/>
              </a:spcAft>
              <a:buClr>
                <a:schemeClr val="dk1"/>
              </a:buClr>
              <a:buSzPts val="2800"/>
              <a:buNone/>
            </a:pPr>
            <a:endParaRPr lang="en-US" dirty="0" smtClean="0"/>
          </a:p>
          <a:p>
            <a:pPr marL="228600" lvl="0" indent="-50800" algn="l" rtl="0">
              <a:lnSpc>
                <a:spcPct val="90000"/>
              </a:lnSpc>
              <a:spcBef>
                <a:spcPts val="0"/>
              </a:spcBef>
              <a:spcAft>
                <a:spcPts val="0"/>
              </a:spcAft>
              <a:buClr>
                <a:schemeClr val="dk1"/>
              </a:buClr>
              <a:buSzPts val="2800"/>
              <a:buNone/>
            </a:pPr>
            <a:r>
              <a:rPr lang="en-US" dirty="0"/>
              <a:t>-</a:t>
            </a:r>
            <a:r>
              <a:rPr lang="en-US" dirty="0" smtClean="0"/>
              <a:t>Questions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Side</a:t>
            </a:r>
            <a:endParaRPr lang="en-US" dirty="0"/>
          </a:p>
        </p:txBody>
      </p:sp>
      <p:sp>
        <p:nvSpPr>
          <p:cNvPr id="3" name="Text Placeholder 2"/>
          <p:cNvSpPr>
            <a:spLocks noGrp="1"/>
          </p:cNvSpPr>
          <p:nvPr>
            <p:ph type="body" idx="1"/>
          </p:nvPr>
        </p:nvSpPr>
        <p:spPr/>
        <p:txBody>
          <a:bodyPr/>
          <a:lstStyle/>
          <a:p>
            <a:r>
              <a:rPr lang="en-US" dirty="0" smtClean="0"/>
              <a:t>Apply online (starting term)</a:t>
            </a:r>
          </a:p>
          <a:p>
            <a:r>
              <a:rPr lang="en-US" dirty="0" smtClean="0"/>
              <a:t>Submit parent/guarding permission for</a:t>
            </a:r>
          </a:p>
          <a:p>
            <a:r>
              <a:rPr lang="en-US" dirty="0" smtClean="0"/>
              <a:t>Students obtain username/password</a:t>
            </a:r>
          </a:p>
          <a:p>
            <a:r>
              <a:rPr lang="en-US" dirty="0" smtClean="0"/>
              <a:t>Students register for courses in </a:t>
            </a:r>
            <a:r>
              <a:rPr lang="en-US" dirty="0" err="1" smtClean="0"/>
              <a:t>BengalWeb</a:t>
            </a:r>
            <a:r>
              <a:rPr lang="en-US" dirty="0" smtClean="0"/>
              <a:t> before deadline </a:t>
            </a:r>
          </a:p>
          <a:p>
            <a:r>
              <a:rPr lang="en-US" dirty="0" smtClean="0"/>
              <a:t>Students have access to request transcripts through </a:t>
            </a:r>
            <a:r>
              <a:rPr lang="en-US" dirty="0" err="1" smtClean="0"/>
              <a:t>BengalWeb</a:t>
            </a:r>
            <a:r>
              <a:rPr lang="en-US" dirty="0" smtClean="0"/>
              <a:t>, as well as pay any fees not covered, access their ISU email, student resources and Moodle (our Learning Management System)</a:t>
            </a:r>
            <a:endParaRPr lang="en-US" dirty="0"/>
          </a:p>
        </p:txBody>
      </p:sp>
    </p:spTree>
    <p:extLst>
      <p:ext uri="{BB962C8B-B14F-4D97-AF65-F5344CB8AC3E}">
        <p14:creationId xmlns:p14="http://schemas.microsoft.com/office/powerpoint/2010/main" val="3983623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 Side</a:t>
            </a:r>
            <a:endParaRPr lang="en-US" dirty="0"/>
          </a:p>
        </p:txBody>
      </p:sp>
      <p:sp>
        <p:nvSpPr>
          <p:cNvPr id="3" name="Text Placeholder 2"/>
          <p:cNvSpPr>
            <a:spLocks noGrp="1"/>
          </p:cNvSpPr>
          <p:nvPr>
            <p:ph type="body" idx="1"/>
          </p:nvPr>
        </p:nvSpPr>
        <p:spPr/>
        <p:txBody>
          <a:bodyPr/>
          <a:lstStyle/>
          <a:p>
            <a:r>
              <a:rPr lang="en-US" dirty="0" smtClean="0"/>
              <a:t>Important Dates make our world go round</a:t>
            </a:r>
          </a:p>
          <a:p>
            <a:r>
              <a:rPr lang="en-US" dirty="0" smtClean="0"/>
              <a:t>Box.com is our friend</a:t>
            </a:r>
          </a:p>
          <a:p>
            <a:r>
              <a:rPr lang="en-US" dirty="0" smtClean="0"/>
              <a:t>Instructors must check their rosters</a:t>
            </a:r>
          </a:p>
          <a:p>
            <a:r>
              <a:rPr lang="en-US" dirty="0" smtClean="0"/>
              <a:t>Grading online through </a:t>
            </a:r>
            <a:r>
              <a:rPr lang="en-US" dirty="0" err="1" smtClean="0"/>
              <a:t>BengalWeb</a:t>
            </a:r>
            <a:endParaRPr lang="en-US" dirty="0" smtClean="0"/>
          </a:p>
          <a:p>
            <a:endParaRPr lang="en-US" dirty="0" smtClean="0"/>
          </a:p>
          <a:p>
            <a:endParaRPr lang="en-US" dirty="0"/>
          </a:p>
        </p:txBody>
      </p:sp>
    </p:spTree>
    <p:extLst>
      <p:ext uri="{BB962C8B-B14F-4D97-AF65-F5344CB8AC3E}">
        <p14:creationId xmlns:p14="http://schemas.microsoft.com/office/powerpoint/2010/main" val="4015963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Students are admitted through our online application</a:t>
            </a:r>
            <a:endParaRPr lang="en-US" sz="3200" dirty="0"/>
          </a:p>
        </p:txBody>
      </p:sp>
      <p:sp>
        <p:nvSpPr>
          <p:cNvPr id="3" name="Text Placeholder 2"/>
          <p:cNvSpPr>
            <a:spLocks noGrp="1"/>
          </p:cNvSpPr>
          <p:nvPr>
            <p:ph type="body" idx="1"/>
          </p:nvPr>
        </p:nvSpPr>
        <p:spPr/>
        <p:txBody>
          <a:bodyPr/>
          <a:lstStyle/>
          <a:p>
            <a:r>
              <a:rPr lang="en-US" dirty="0" smtClean="0"/>
              <a:t>We are not covering the admissions process </a:t>
            </a:r>
            <a:r>
              <a:rPr lang="en-US" dirty="0" smtClean="0"/>
              <a:t>today</a:t>
            </a:r>
            <a:endParaRPr lang="en-US" dirty="0" smtClean="0"/>
          </a:p>
          <a:p>
            <a:r>
              <a:rPr lang="en-US" dirty="0" smtClean="0"/>
              <a:t>It is important to the registration processes that:</a:t>
            </a:r>
          </a:p>
          <a:p>
            <a:pPr lvl="1"/>
            <a:r>
              <a:rPr lang="en-US" dirty="0" smtClean="0"/>
              <a:t>They be admitted to a concurrent enrollment curriculum ND_ECP</a:t>
            </a:r>
          </a:p>
          <a:p>
            <a:pPr lvl="1"/>
            <a:r>
              <a:rPr lang="en-US" dirty="0" smtClean="0"/>
              <a:t>Students have a student type of “D”</a:t>
            </a:r>
          </a:p>
          <a:p>
            <a:pPr lvl="1"/>
            <a:r>
              <a:rPr lang="en-US" dirty="0" smtClean="0"/>
              <a:t>Students have a campus of “HS” for High School.  </a:t>
            </a:r>
          </a:p>
          <a:p>
            <a:endParaRPr lang="en-US" dirty="0"/>
          </a:p>
        </p:txBody>
      </p:sp>
    </p:spTree>
    <p:extLst>
      <p:ext uri="{BB962C8B-B14F-4D97-AF65-F5344CB8AC3E}">
        <p14:creationId xmlns:p14="http://schemas.microsoft.com/office/powerpoint/2010/main" val="3744204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General Student Form</a:t>
            </a:r>
            <a:br>
              <a:rPr lang="en-US" sz="3200" dirty="0" smtClean="0"/>
            </a:br>
            <a:r>
              <a:rPr lang="en-US" sz="3200" dirty="0" smtClean="0"/>
              <a:t>SGASTDN </a:t>
            </a:r>
            <a:endParaRPr lang="en-US" sz="3200" dirty="0"/>
          </a:p>
        </p:txBody>
      </p:sp>
      <p:pic>
        <p:nvPicPr>
          <p:cNvPr id="5" name="Picture 4"/>
          <p:cNvPicPr>
            <a:picLocks noChangeAspect="1"/>
          </p:cNvPicPr>
          <p:nvPr/>
        </p:nvPicPr>
        <p:blipFill>
          <a:blip r:embed="rId3"/>
          <a:stretch>
            <a:fillRect/>
          </a:stretch>
        </p:blipFill>
        <p:spPr>
          <a:xfrm>
            <a:off x="917138" y="2222560"/>
            <a:ext cx="7618719" cy="3781555"/>
          </a:xfrm>
          <a:prstGeom prst="rect">
            <a:avLst/>
          </a:prstGeom>
        </p:spPr>
      </p:pic>
      <p:sp>
        <p:nvSpPr>
          <p:cNvPr id="3" name="Text Placeholder 2"/>
          <p:cNvSpPr>
            <a:spLocks noGrp="1"/>
          </p:cNvSpPr>
          <p:nvPr>
            <p:ph type="body" idx="1"/>
          </p:nvPr>
        </p:nvSpPr>
        <p:spPr/>
        <p:txBody>
          <a:bodyPr/>
          <a:lstStyle/>
          <a:p>
            <a:pPr marL="114300" indent="0">
              <a:buNone/>
            </a:pPr>
            <a:endParaRPr lang="en-US" dirty="0"/>
          </a:p>
        </p:txBody>
      </p:sp>
    </p:spTree>
    <p:extLst>
      <p:ext uri="{BB962C8B-B14F-4D97-AF65-F5344CB8AC3E}">
        <p14:creationId xmlns:p14="http://schemas.microsoft.com/office/powerpoint/2010/main" val="17374963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General Student Form</a:t>
            </a:r>
            <a:br>
              <a:rPr lang="en-US" sz="3200" dirty="0" smtClean="0"/>
            </a:br>
            <a:r>
              <a:rPr lang="en-US" sz="3200" dirty="0" smtClean="0"/>
              <a:t>SGASTDN </a:t>
            </a:r>
            <a:endParaRPr lang="en-US" sz="3200" dirty="0"/>
          </a:p>
        </p:txBody>
      </p:sp>
      <p:pic>
        <p:nvPicPr>
          <p:cNvPr id="4" name="Picture 3"/>
          <p:cNvPicPr>
            <a:picLocks noChangeAspect="1"/>
          </p:cNvPicPr>
          <p:nvPr/>
        </p:nvPicPr>
        <p:blipFill>
          <a:blip r:embed="rId3"/>
          <a:stretch>
            <a:fillRect/>
          </a:stretch>
        </p:blipFill>
        <p:spPr>
          <a:xfrm>
            <a:off x="1660907" y="1917060"/>
            <a:ext cx="6948232" cy="4413738"/>
          </a:xfrm>
          <a:prstGeom prst="rect">
            <a:avLst/>
          </a:prstGeom>
        </p:spPr>
      </p:pic>
    </p:spTree>
    <p:extLst>
      <p:ext uri="{BB962C8B-B14F-4D97-AF65-F5344CB8AC3E}">
        <p14:creationId xmlns:p14="http://schemas.microsoft.com/office/powerpoint/2010/main" val="3529367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Dates Calendar</a:t>
            </a:r>
            <a:endParaRPr lang="en-US" dirty="0"/>
          </a:p>
        </p:txBody>
      </p:sp>
      <p:sp>
        <p:nvSpPr>
          <p:cNvPr id="3" name="Text Placeholder 2"/>
          <p:cNvSpPr>
            <a:spLocks noGrp="1"/>
          </p:cNvSpPr>
          <p:nvPr>
            <p:ph type="body" idx="1"/>
          </p:nvPr>
        </p:nvSpPr>
        <p:spPr/>
        <p:txBody>
          <a:bodyPr/>
          <a:lstStyle/>
          <a:p>
            <a:pPr marL="114300" indent="0">
              <a:buNone/>
            </a:pPr>
            <a:r>
              <a:rPr lang="en-US" dirty="0" smtClean="0"/>
              <a:t> </a:t>
            </a:r>
          </a:p>
          <a:p>
            <a:endParaRPr lang="en-US" dirty="0"/>
          </a:p>
        </p:txBody>
      </p:sp>
      <p:pic>
        <p:nvPicPr>
          <p:cNvPr id="4" name="Picture 3"/>
          <p:cNvPicPr>
            <a:picLocks noChangeAspect="1"/>
          </p:cNvPicPr>
          <p:nvPr/>
        </p:nvPicPr>
        <p:blipFill>
          <a:blip r:embed="rId3"/>
          <a:stretch>
            <a:fillRect/>
          </a:stretch>
        </p:blipFill>
        <p:spPr>
          <a:xfrm>
            <a:off x="1819527" y="1506891"/>
            <a:ext cx="6922513" cy="5351109"/>
          </a:xfrm>
          <a:prstGeom prst="rect">
            <a:avLst/>
          </a:prstGeom>
        </p:spPr>
      </p:pic>
    </p:spTree>
    <p:extLst>
      <p:ext uri="{BB962C8B-B14F-4D97-AF65-F5344CB8AC3E}">
        <p14:creationId xmlns:p14="http://schemas.microsoft.com/office/powerpoint/2010/main" val="253687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Idaho State">
      <a:dk1>
        <a:srgbClr val="000000"/>
      </a:dk1>
      <a:lt1>
        <a:srgbClr val="FFFFFF"/>
      </a:lt1>
      <a:dk2>
        <a:srgbClr val="828282"/>
      </a:dk2>
      <a:lt2>
        <a:srgbClr val="E6E7E8"/>
      </a:lt2>
      <a:accent1>
        <a:srgbClr val="F37920"/>
      </a:accent1>
      <a:accent2>
        <a:srgbClr val="A7A7A7"/>
      </a:accent2>
      <a:accent3>
        <a:srgbClr val="A7A7A7"/>
      </a:accent3>
      <a:accent4>
        <a:srgbClr val="FFFFFF"/>
      </a:accent4>
      <a:accent5>
        <a:srgbClr val="F69240"/>
      </a:accent5>
      <a:accent6>
        <a:srgbClr val="F37920"/>
      </a:accent6>
      <a:hlink>
        <a:srgbClr val="F37920"/>
      </a:hlink>
      <a:folHlink>
        <a:srgbClr val="8282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507</TotalTime>
  <Words>1276</Words>
  <Application>Microsoft Office PowerPoint</Application>
  <PresentationFormat>On-screen Show (4:3)</PresentationFormat>
  <Paragraphs>74</Paragraphs>
  <Slides>17</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Roboto</vt:lpstr>
      <vt:lpstr>Roboto Slab</vt:lpstr>
      <vt:lpstr>Office Theme</vt:lpstr>
      <vt:lpstr>Using Banner for Concurrent Enrollment Registration</vt:lpstr>
      <vt:lpstr>Webinar Guidelines</vt:lpstr>
      <vt:lpstr>Agenda</vt:lpstr>
      <vt:lpstr>Student Side</vt:lpstr>
      <vt:lpstr>Administrative Side</vt:lpstr>
      <vt:lpstr>Students are admitted through our online application</vt:lpstr>
      <vt:lpstr>General Student Form SGASTDN </vt:lpstr>
      <vt:lpstr>General Student Form SGASTDN </vt:lpstr>
      <vt:lpstr>Important Dates Calendar</vt:lpstr>
      <vt:lpstr>Date Set up in Banner Form SOATERM </vt:lpstr>
      <vt:lpstr>Class Scheduling </vt:lpstr>
      <vt:lpstr>Detailed Class Info</vt:lpstr>
      <vt:lpstr>Class Scheduling Form SSASECT </vt:lpstr>
      <vt:lpstr>Course Registration Permission and Restrictions </vt:lpstr>
      <vt:lpstr>Course Registration Permission and Restrictions SSARRES (Remember the HS campus from SGASTDN)  </vt:lpstr>
      <vt:lpstr>Billing the Discounted Per Credit Rate – Form SFARGFE (Remember the curriculum from SGASTDN)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Banner for Concurrent Enrollment Registration</dc:title>
  <dc:creator>Microsoft Office User</dc:creator>
  <cp:lastModifiedBy>Windows User</cp:lastModifiedBy>
  <cp:revision>18</cp:revision>
  <dcterms:created xsi:type="dcterms:W3CDTF">2019-07-30T18:56:19Z</dcterms:created>
  <dcterms:modified xsi:type="dcterms:W3CDTF">2020-07-29T22:02:36Z</dcterms:modified>
</cp:coreProperties>
</file>