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75" r:id="rId2"/>
    <p:sldId id="276" r:id="rId3"/>
    <p:sldId id="277" r:id="rId4"/>
    <p:sldId id="278" r:id="rId5"/>
    <p:sldId id="281" r:id="rId6"/>
    <p:sldId id="270" r:id="rId7"/>
    <p:sldId id="280" r:id="rId8"/>
    <p:sldId id="279" r:id="rId9"/>
    <p:sldId id="266" r:id="rId10"/>
    <p:sldId id="282"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3" autoAdjust="0"/>
    <p:restoredTop sz="67153" autoAdjust="0"/>
  </p:normalViewPr>
  <p:slideViewPr>
    <p:cSldViewPr>
      <p:cViewPr varScale="1">
        <p:scale>
          <a:sx n="52" d="100"/>
          <a:sy n="52" d="100"/>
        </p:scale>
        <p:origin x="2088" y="36"/>
      </p:cViewPr>
      <p:guideLst>
        <p:guide pos="2880"/>
        <p:guide orient="horz" pos="2160"/>
      </p:guideLst>
    </p:cSldViewPr>
  </p:slideViewPr>
  <p:notesTextViewPr>
    <p:cViewPr>
      <p:scale>
        <a:sx n="1" d="1"/>
        <a:sy n="1" d="1"/>
      </p:scale>
      <p:origin x="0" y="0"/>
    </p:cViewPr>
  </p:notesTextViewPr>
  <p:sorterViewPr>
    <p:cViewPr varScale="1">
      <p:scale>
        <a:sx n="1" d="1"/>
        <a:sy n="1" d="1"/>
      </p:scale>
      <p:origin x="0" y="-192"/>
    </p:cViewPr>
  </p:sorterViewPr>
  <p:notesViewPr>
    <p:cSldViewPr showGuides="1">
      <p:cViewPr varScale="1">
        <p:scale>
          <a:sx n="53" d="100"/>
          <a:sy n="53" d="100"/>
        </p:scale>
        <p:origin x="2844"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84AA43A-3F76-4A13-9CD6-36134EB429E3}" type="datetimeFigureOut">
              <a:rPr lang="en-US"/>
              <a:t>11/21/2017</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F674A4F-2B7A-4ECB-A400-260B2FFC03C1}" type="datetimeFigureOut">
              <a:rPr lang="en-US"/>
              <a:t>11/21/2017</a:t>
            </a:fld>
            <a:endParaRPr/>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a:t>
            </a:r>
            <a:r>
              <a:rPr lang="en-US" baseline="0" dirty="0" smtClean="0"/>
              <a:t> and thank you all for attending our session.</a:t>
            </a:r>
          </a:p>
          <a:p>
            <a:r>
              <a:rPr lang="en-US" baseline="0" dirty="0" smtClean="0"/>
              <a:t>My name is Scot McLemore and I am Manager of Talent Acquisition for Honda North America.</a:t>
            </a:r>
          </a:p>
          <a:p>
            <a:r>
              <a:rPr lang="en-US" baseline="0" dirty="0" smtClean="0"/>
              <a:t>And I am Dr. Nichole Braun, Advisor, Business and Engineering Technologies at Columbus State Community College.</a:t>
            </a:r>
          </a:p>
        </p:txBody>
      </p:sp>
      <p:sp>
        <p:nvSpPr>
          <p:cNvPr id="4" name="Slide Number Placeholder 3"/>
          <p:cNvSpPr>
            <a:spLocks noGrp="1"/>
          </p:cNvSpPr>
          <p:nvPr>
            <p:ph type="sldNum" sz="quarter" idx="10"/>
          </p:nvPr>
        </p:nvSpPr>
        <p:spPr/>
        <p:txBody>
          <a:bodyPr/>
          <a:lstStyle/>
          <a:p>
            <a:fld id="{01F2A70B-78F2-4DCF-B53B-C990D2FAFB8A}" type="slidenum">
              <a:rPr lang="en-US" smtClean="0"/>
              <a:t>1</a:t>
            </a:fld>
            <a:endParaRPr lang="en-US"/>
          </a:p>
        </p:txBody>
      </p:sp>
    </p:spTree>
    <p:extLst>
      <p:ext uri="{BB962C8B-B14F-4D97-AF65-F5344CB8AC3E}">
        <p14:creationId xmlns:p14="http://schemas.microsoft.com/office/powerpoint/2010/main" val="3714725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10</a:t>
            </a:fld>
            <a:endParaRPr lang="en-US"/>
          </a:p>
        </p:txBody>
      </p:sp>
    </p:spTree>
    <p:extLst>
      <p:ext uri="{BB962C8B-B14F-4D97-AF65-F5344CB8AC3E}">
        <p14:creationId xmlns:p14="http://schemas.microsoft.com/office/powerpoint/2010/main" val="3985765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traditional pathway for students taking advantage of Dual enrollment options or CCP at Columbus State is to take classes aimed at completing the Associate of Arts or Associate of Science degree.</a:t>
            </a:r>
          </a:p>
          <a:p>
            <a:pPr defTabSz="931774">
              <a:defRPr/>
            </a:pPr>
            <a:endParaRPr lang="en-US" smtClean="0"/>
          </a:p>
          <a:p>
            <a:pPr defTabSz="931774">
              <a:defRPr/>
            </a:pPr>
            <a:r>
              <a:rPr lang="en-US" smtClean="0"/>
              <a:t>Today</a:t>
            </a:r>
            <a:r>
              <a:rPr lang="en-US" dirty="0"/>
              <a:t>, we are “aiming to misbehave” and are here to disrupt the “status quo” by stepping into the raging river of the traditional pathway to a four year university.</a:t>
            </a:r>
          </a:p>
        </p:txBody>
      </p:sp>
      <p:sp>
        <p:nvSpPr>
          <p:cNvPr id="4" name="Slide Number Placeholder 3"/>
          <p:cNvSpPr>
            <a:spLocks noGrp="1"/>
          </p:cNvSpPr>
          <p:nvPr>
            <p:ph type="sldNum" sz="quarter" idx="10"/>
          </p:nvPr>
        </p:nvSpPr>
        <p:spPr/>
        <p:txBody>
          <a:bodyPr/>
          <a:lstStyle/>
          <a:p>
            <a:fld id="{01F2A70B-78F2-4DCF-B53B-C990D2FAFB8A}" type="slidenum">
              <a:rPr lang="en-US" smtClean="0"/>
              <a:t>2</a:t>
            </a:fld>
            <a:endParaRPr lang="en-US"/>
          </a:p>
        </p:txBody>
      </p:sp>
    </p:spTree>
    <p:extLst>
      <p:ext uri="{BB962C8B-B14F-4D97-AF65-F5344CB8AC3E}">
        <p14:creationId xmlns:p14="http://schemas.microsoft.com/office/powerpoint/2010/main" val="197041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We hope to divert some of the flow into a pathway of career ready success.</a:t>
            </a:r>
          </a:p>
          <a:p>
            <a:pPr defTabSz="931774">
              <a:defRPr/>
            </a:pPr>
            <a:r>
              <a:rPr lang="en-US" dirty="0"/>
              <a:t>You may be curious about what that looks like, so let us introduce you to Brandon:</a:t>
            </a:r>
          </a:p>
        </p:txBody>
      </p:sp>
      <p:sp>
        <p:nvSpPr>
          <p:cNvPr id="4" name="Slide Number Placeholder 3"/>
          <p:cNvSpPr>
            <a:spLocks noGrp="1"/>
          </p:cNvSpPr>
          <p:nvPr>
            <p:ph type="sldNum" sz="quarter" idx="10"/>
          </p:nvPr>
        </p:nvSpPr>
        <p:spPr/>
        <p:txBody>
          <a:bodyPr/>
          <a:lstStyle/>
          <a:p>
            <a:fld id="{01F2A70B-78F2-4DCF-B53B-C990D2FAFB8A}" type="slidenum">
              <a:rPr lang="en-US" smtClean="0"/>
              <a:t>3</a:t>
            </a:fld>
            <a:endParaRPr lang="en-US"/>
          </a:p>
        </p:txBody>
      </p:sp>
    </p:spTree>
    <p:extLst>
      <p:ext uri="{BB962C8B-B14F-4D97-AF65-F5344CB8AC3E}">
        <p14:creationId xmlns:p14="http://schemas.microsoft.com/office/powerpoint/2010/main" val="1024211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00000"/>
              </a:lnSpc>
            </a:pPr>
            <a:r>
              <a:rPr lang="en-US" dirty="0"/>
              <a:t>Brandon is a student engaged in Project Lead the Way at Southwestern Career Academy</a:t>
            </a:r>
            <a:r>
              <a:rPr lang="en-US" dirty="0" smtClean="0"/>
              <a:t>.</a:t>
            </a:r>
          </a:p>
          <a:p>
            <a:pPr lvl="0">
              <a:lnSpc>
                <a:spcPct val="100000"/>
              </a:lnSpc>
            </a:pPr>
            <a:endParaRPr lang="en-US" dirty="0"/>
          </a:p>
          <a:p>
            <a:pPr lvl="0">
              <a:lnSpc>
                <a:spcPct val="100000"/>
              </a:lnSpc>
            </a:pPr>
            <a:r>
              <a:rPr lang="en-US" dirty="0"/>
              <a:t>By participating in PLTW, he will earn college credits through our articulation agreement for about 2-3 engineering technology classes.  Similar students at other schools, may alternatively receive CTAGs</a:t>
            </a:r>
            <a:r>
              <a:rPr lang="en-US" dirty="0" smtClean="0"/>
              <a:t>.</a:t>
            </a:r>
          </a:p>
          <a:p>
            <a:pPr lvl="0">
              <a:lnSpc>
                <a:spcPct val="100000"/>
              </a:lnSpc>
            </a:pPr>
            <a:endParaRPr lang="en-US" dirty="0"/>
          </a:p>
          <a:p>
            <a:pPr lvl="0">
              <a:lnSpc>
                <a:spcPct val="100000"/>
              </a:lnSpc>
            </a:pPr>
            <a:r>
              <a:rPr lang="en-US" dirty="0"/>
              <a:t>While in his engineering classes at Southwest, he and his parents are invited to attend a special event at Columbus State called Modern Manufacturing Night.  Brandon and his parents learned about a special program called the Modern Manufacturing Work Study.  He heard that students who come to CSCC and major in electro-mechanical, mechanical and electronic engineering technology have the opportunity to work in manufacturing while completing their second year of school.  He got to hear of the opportunity from college official, from student participants and the industries themselves!  And he learned that the work study students are paid and that participants who completed the program earned a full time technician position upon graduation</a:t>
            </a:r>
            <a:r>
              <a:rPr lang="en-US" dirty="0" smtClean="0"/>
              <a:t>!</a:t>
            </a:r>
          </a:p>
          <a:p>
            <a:pPr lvl="0">
              <a:lnSpc>
                <a:spcPct val="100000"/>
              </a:lnSpc>
            </a:pPr>
            <a:endParaRPr lang="en-US" dirty="0"/>
          </a:p>
          <a:p>
            <a:pPr lvl="0">
              <a:lnSpc>
                <a:spcPct val="100000"/>
              </a:lnSpc>
            </a:pPr>
            <a:r>
              <a:rPr lang="en-US" dirty="0"/>
              <a:t>Brandon recognizes this program as an opportunity for real world working experience and decreased cost of education </a:t>
            </a:r>
          </a:p>
          <a:p>
            <a:pPr lvl="0">
              <a:lnSpc>
                <a:spcPct val="100000"/>
              </a:lnSpc>
            </a:pPr>
            <a:endParaRPr lang="en-US" dirty="0" smtClean="0"/>
          </a:p>
          <a:p>
            <a:pPr lvl="0">
              <a:lnSpc>
                <a:spcPct val="100000"/>
              </a:lnSpc>
            </a:pPr>
            <a:r>
              <a:rPr lang="en-US" dirty="0" smtClean="0"/>
              <a:t>Meanwhile</a:t>
            </a:r>
            <a:r>
              <a:rPr lang="en-US" dirty="0"/>
              <a:t>, encouraged by the school and his parents, at the same time as participating in PLTW, Brandon is taking advantage of College Credit Plus options.  With the proper advising from all partners, he will end up completing some or all of his general education requirements.</a:t>
            </a:r>
          </a:p>
          <a:p>
            <a:pPr>
              <a:lnSpc>
                <a:spcPct val="100000"/>
              </a:lnSpc>
            </a:pPr>
            <a:r>
              <a:rPr lang="en-US" dirty="0"/>
              <a:t>After graduating, he starts at Columbus State with as many as 27 semester hours already completed.  Having done all of this before entering college, his load will be significantly lighter as he participates in the work study and he will spend significantly less on tuition.</a:t>
            </a:r>
          </a:p>
        </p:txBody>
      </p:sp>
      <p:sp>
        <p:nvSpPr>
          <p:cNvPr id="4" name="Slide Number Placeholder 3"/>
          <p:cNvSpPr>
            <a:spLocks noGrp="1"/>
          </p:cNvSpPr>
          <p:nvPr>
            <p:ph type="sldNum" sz="quarter" idx="10"/>
          </p:nvPr>
        </p:nvSpPr>
        <p:spPr/>
        <p:txBody>
          <a:bodyPr/>
          <a:lstStyle/>
          <a:p>
            <a:fld id="{01F2A70B-78F2-4DCF-B53B-C990D2FAFB8A}" type="slidenum">
              <a:rPr lang="en-US" smtClean="0"/>
              <a:t>4</a:t>
            </a:fld>
            <a:endParaRPr lang="en-US"/>
          </a:p>
        </p:txBody>
      </p:sp>
    </p:spTree>
    <p:extLst>
      <p:ext uri="{BB962C8B-B14F-4D97-AF65-F5344CB8AC3E}">
        <p14:creationId xmlns:p14="http://schemas.microsoft.com/office/powerpoint/2010/main" val="2919729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what about Becky?  She isn’t at a Career Academy, a STEM school, or a school with any special engineering programs or classes.  She attends a mainstream or college prep high school.  Your question may be “Can she still participate and take advantage of the Modern Manufacturing Work Study program in engineering technology?”</a:t>
            </a:r>
          </a:p>
          <a:p>
            <a:r>
              <a:rPr lang="en-US" dirty="0"/>
              <a:t>  </a:t>
            </a:r>
          </a:p>
          <a:p>
            <a:pPr lvl="0"/>
            <a:r>
              <a:rPr lang="en-US" dirty="0"/>
              <a:t>In Becky’s case it is obvious to her parents, teachers and her counselors that she is strong in math, likes science and is curious about how things work.  </a:t>
            </a:r>
            <a:endParaRPr lang="en-US" dirty="0" smtClean="0"/>
          </a:p>
          <a:p>
            <a:pPr lvl="0"/>
            <a:endParaRPr lang="en-US" dirty="0"/>
          </a:p>
          <a:p>
            <a:pPr lvl="0"/>
            <a:r>
              <a:rPr lang="en-US" dirty="0"/>
              <a:t>The teachers and counselors were invited to and attended Modern Manufacturing Night and suggested that Becky meet with an advisor and learn more about the program.   </a:t>
            </a:r>
            <a:endParaRPr lang="en-US" dirty="0" smtClean="0"/>
          </a:p>
          <a:p>
            <a:pPr lvl="0"/>
            <a:r>
              <a:rPr lang="en-US" dirty="0" smtClean="0"/>
              <a:t> </a:t>
            </a:r>
            <a:endParaRPr lang="en-US" dirty="0"/>
          </a:p>
          <a:p>
            <a:pPr lvl="0"/>
            <a:r>
              <a:rPr lang="en-US" dirty="0"/>
              <a:t>When she meets with the advisor, she learns that she can take all her general education requirements via dual enrollment.  In addition, in her senior year, she can start taking the engineering classes, interview for her work study position and complete the first year of the program before she even graduates from high school! </a:t>
            </a:r>
            <a:endParaRPr lang="en-US" dirty="0" smtClean="0"/>
          </a:p>
          <a:p>
            <a:pPr lvl="0"/>
            <a:r>
              <a:rPr lang="en-US" dirty="0" smtClean="0"/>
              <a:t> </a:t>
            </a:r>
            <a:endParaRPr lang="en-US" dirty="0"/>
          </a:p>
          <a:p>
            <a:pPr lvl="0"/>
            <a:r>
              <a:rPr lang="en-US" dirty="0"/>
              <a:t>If hired, Becky will begin the work study portion of her program in the summer after her high school graduation.</a:t>
            </a:r>
          </a:p>
        </p:txBody>
      </p:sp>
      <p:sp>
        <p:nvSpPr>
          <p:cNvPr id="4" name="Slide Number Placeholder 3"/>
          <p:cNvSpPr>
            <a:spLocks noGrp="1"/>
          </p:cNvSpPr>
          <p:nvPr>
            <p:ph type="sldNum" sz="quarter" idx="10"/>
          </p:nvPr>
        </p:nvSpPr>
        <p:spPr/>
        <p:txBody>
          <a:bodyPr/>
          <a:lstStyle/>
          <a:p>
            <a:fld id="{01F2A70B-78F2-4DCF-B53B-C990D2FAFB8A}" type="slidenum">
              <a:rPr lang="en-US" smtClean="0"/>
              <a:t>5</a:t>
            </a:fld>
            <a:endParaRPr lang="en-US"/>
          </a:p>
        </p:txBody>
      </p:sp>
    </p:spTree>
    <p:extLst>
      <p:ext uri="{BB962C8B-B14F-4D97-AF65-F5344CB8AC3E}">
        <p14:creationId xmlns:p14="http://schemas.microsoft.com/office/powerpoint/2010/main" val="3245099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a great opportunity for students to streamline their path to a career in engineering that is in high demand, has good salaries and benefits.  Students who pursue this pathway will minimize the college debt traditionally experienced in our society.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However, this program, the Modern Manufacturing Work Study, wasn’t just created with the student in mind</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6</a:t>
            </a:fld>
            <a:endParaRPr lang="en-US"/>
          </a:p>
        </p:txBody>
      </p:sp>
    </p:spTree>
    <p:extLst>
      <p:ext uri="{BB962C8B-B14F-4D97-AF65-F5344CB8AC3E}">
        <p14:creationId xmlns:p14="http://schemas.microsoft.com/office/powerpoint/2010/main" val="1741047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Industries’ need for talent prompted collaboration between high Schools, colleges and manufacturers.  An increased requirement for skills is needed to maintain today’s manufacturing equipment.  Manufacturing Technology has changed drastically over the last ten years and continues to become more complex and high tech. </a:t>
            </a:r>
          </a:p>
        </p:txBody>
      </p:sp>
      <p:sp>
        <p:nvSpPr>
          <p:cNvPr id="4" name="Slide Number Placeholder 3"/>
          <p:cNvSpPr>
            <a:spLocks noGrp="1"/>
          </p:cNvSpPr>
          <p:nvPr>
            <p:ph type="sldNum" sz="quarter" idx="10"/>
          </p:nvPr>
        </p:nvSpPr>
        <p:spPr/>
        <p:txBody>
          <a:bodyPr/>
          <a:lstStyle/>
          <a:p>
            <a:fld id="{01F2A70B-78F2-4DCF-B53B-C990D2FAFB8A}" type="slidenum">
              <a:rPr lang="en-US" smtClean="0"/>
              <a:t>7</a:t>
            </a:fld>
            <a:endParaRPr lang="en-US"/>
          </a:p>
        </p:txBody>
      </p:sp>
    </p:spTree>
    <p:extLst>
      <p:ext uri="{BB962C8B-B14F-4D97-AF65-F5344CB8AC3E}">
        <p14:creationId xmlns:p14="http://schemas.microsoft.com/office/powerpoint/2010/main" val="1854176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an increasing number of current manufacturing technicians are nearing retirement eligibility each year and an insufficient number of people are choosing pathways which lead to manufacturing careers, so without bold action the manufacturing industry will experience severe shortages that will lead to an inability to compete in the global market.</a:t>
            </a:r>
          </a:p>
        </p:txBody>
      </p:sp>
      <p:sp>
        <p:nvSpPr>
          <p:cNvPr id="4" name="Slide Number Placeholder 3"/>
          <p:cNvSpPr>
            <a:spLocks noGrp="1"/>
          </p:cNvSpPr>
          <p:nvPr>
            <p:ph type="sldNum" sz="quarter" idx="10"/>
          </p:nvPr>
        </p:nvSpPr>
        <p:spPr/>
        <p:txBody>
          <a:bodyPr/>
          <a:lstStyle/>
          <a:p>
            <a:fld id="{01F2A70B-78F2-4DCF-B53B-C990D2FAFB8A}" type="slidenum">
              <a:rPr lang="en-US" smtClean="0"/>
              <a:t>8</a:t>
            </a:fld>
            <a:endParaRPr lang="en-US"/>
          </a:p>
        </p:txBody>
      </p:sp>
    </p:spTree>
    <p:extLst>
      <p:ext uri="{BB962C8B-B14F-4D97-AF65-F5344CB8AC3E}">
        <p14:creationId xmlns:p14="http://schemas.microsoft.com/office/powerpoint/2010/main" val="1617655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excited to share this option and encourage more collaboration in an effort to connect College Credit Plus with the Modern Manufacturing Work Study.</a:t>
            </a:r>
          </a:p>
          <a:p>
            <a:r>
              <a:rPr lang="en-US" dirty="0"/>
              <a:t>Thank you! </a:t>
            </a:r>
          </a:p>
          <a:p>
            <a:r>
              <a:rPr lang="en-US" dirty="0"/>
              <a:t>What questions do you have?</a:t>
            </a:r>
          </a:p>
        </p:txBody>
      </p:sp>
      <p:sp>
        <p:nvSpPr>
          <p:cNvPr id="4" name="Slide Number Placeholder 3"/>
          <p:cNvSpPr>
            <a:spLocks noGrp="1"/>
          </p:cNvSpPr>
          <p:nvPr>
            <p:ph type="sldNum" sz="quarter" idx="10"/>
          </p:nvPr>
        </p:nvSpPr>
        <p:spPr/>
        <p:txBody>
          <a:bodyPr/>
          <a:lstStyle/>
          <a:p>
            <a:fld id="{01F2A70B-78F2-4DCF-B53B-C990D2FAFB8A}" type="slidenum">
              <a:rPr lang="en-US" smtClean="0"/>
              <a:t>9</a:t>
            </a:fld>
            <a:endParaRPr lang="en-US"/>
          </a:p>
        </p:txBody>
      </p:sp>
    </p:spTree>
    <p:extLst>
      <p:ext uri="{BB962C8B-B14F-4D97-AF65-F5344CB8AC3E}">
        <p14:creationId xmlns:p14="http://schemas.microsoft.com/office/powerpoint/2010/main" val="2631218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2107" y="1905000"/>
            <a:ext cx="6859786" cy="2667000"/>
          </a:xfrm>
        </p:spPr>
        <p:txBody>
          <a:bodyPr>
            <a:noAutofit/>
          </a:bodyPr>
          <a:lstStyle>
            <a:lvl1pPr>
              <a:defRPr sz="5400"/>
            </a:lvl1pPr>
          </a:lstStyle>
          <a:p>
            <a:r>
              <a:rPr lang="en-US" smtClean="0"/>
              <a:t>Click to edit Master title style</a:t>
            </a:r>
            <a:endParaRPr/>
          </a:p>
        </p:txBody>
      </p:sp>
      <p:grpSp>
        <p:nvGrpSpPr>
          <p:cNvPr id="256" name="line" descr="Line graphic"/>
          <p:cNvGrpSpPr/>
          <p:nvPr/>
        </p:nvGrpSpPr>
        <p:grpSpPr bwMode="invGray">
          <a:xfrm>
            <a:off x="1188982" y="4724400"/>
            <a:ext cx="6475638"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grpSp>
      <p:sp>
        <p:nvSpPr>
          <p:cNvPr id="3" name="Subtitle 2"/>
          <p:cNvSpPr>
            <a:spLocks noGrp="1"/>
          </p:cNvSpPr>
          <p:nvPr>
            <p:ph type="subTitle" idx="1"/>
          </p:nvPr>
        </p:nvSpPr>
        <p:spPr>
          <a:xfrm>
            <a:off x="1142107" y="5105400"/>
            <a:ext cx="6859786"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grpSp>
        <p:nvGrpSpPr>
          <p:cNvPr id="7" name="line" descr="Line graphic"/>
          <p:cNvGrpSpPr/>
          <p:nvPr/>
        </p:nvGrpSpPr>
        <p:grpSpPr bwMode="invGray">
          <a:xfrm>
            <a:off x="1142108" y="1514475"/>
            <a:ext cx="7929246"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11/21/2017</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73233" y="274640"/>
            <a:ext cx="1028968" cy="5901747"/>
          </a:xfrm>
        </p:spPr>
        <p:txBody>
          <a:bodyPr vert="eaVert"/>
          <a:lstStyle/>
          <a:p>
            <a:r>
              <a:rPr lang="en-US" smtClean="0"/>
              <a:t>Click to edit Master title style</a:t>
            </a:r>
            <a:endParaRPr/>
          </a:p>
        </p:txBody>
      </p:sp>
      <p:grpSp>
        <p:nvGrpSpPr>
          <p:cNvPr id="7" name="line" descr="Line graphic"/>
          <p:cNvGrpSpPr/>
          <p:nvPr/>
        </p:nvGrpSpPr>
        <p:grpSpPr bwMode="invGray">
          <a:xfrm rot="5400000">
            <a:off x="4338754" y="3480593"/>
            <a:ext cx="6492240" cy="48019"/>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3" name="Vertical Text Placeholder 2"/>
          <p:cNvSpPr>
            <a:spLocks noGrp="1"/>
          </p:cNvSpPr>
          <p:nvPr>
            <p:ph type="body" orient="vert" idx="1" hasCustomPrompt="1"/>
          </p:nvPr>
        </p:nvSpPr>
        <p:spPr>
          <a:xfrm>
            <a:off x="456128" y="277814"/>
            <a:ext cx="6859787"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11/21/2017</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2108" y="274638"/>
            <a:ext cx="6859785" cy="1020762"/>
          </a:xfrm>
        </p:spPr>
        <p:txBody>
          <a:bodyPr/>
          <a:lstStyle/>
          <a:p>
            <a:r>
              <a:rPr lang="en-US" smtClean="0"/>
              <a:t>Click to edit Master title style</a:t>
            </a:r>
            <a:endParaRPr/>
          </a:p>
        </p:txBody>
      </p:sp>
      <p:grpSp>
        <p:nvGrpSpPr>
          <p:cNvPr id="167" name="line" descr="Line graphic"/>
          <p:cNvGrpSpPr/>
          <p:nvPr/>
        </p:nvGrpSpPr>
        <p:grpSpPr bwMode="invGray">
          <a:xfrm>
            <a:off x="1142108" y="1514475"/>
            <a:ext cx="7929246"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11/21/2017</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2107" y="1905000"/>
            <a:ext cx="6859786" cy="2667000"/>
          </a:xfrm>
        </p:spPr>
        <p:txBody>
          <a:bodyPr anchor="b">
            <a:noAutofit/>
          </a:bodyPr>
          <a:lstStyle>
            <a:lvl1pPr algn="l">
              <a:defRPr sz="4400" b="0" cap="none" baseline="0"/>
            </a:lvl1pPr>
          </a:lstStyle>
          <a:p>
            <a:r>
              <a:rPr lang="en-US" smtClean="0"/>
              <a:t>Click to edit Master title style</a:t>
            </a:r>
            <a:endParaRPr/>
          </a:p>
        </p:txBody>
      </p:sp>
      <p:grpSp>
        <p:nvGrpSpPr>
          <p:cNvPr id="255" name="line" descr="Line graphic"/>
          <p:cNvGrpSpPr/>
          <p:nvPr/>
        </p:nvGrpSpPr>
        <p:grpSpPr bwMode="invGray">
          <a:xfrm>
            <a:off x="1188982" y="4724400"/>
            <a:ext cx="6475638"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grpSp>
      <p:sp>
        <p:nvSpPr>
          <p:cNvPr id="3" name="Text Placeholder 2"/>
          <p:cNvSpPr>
            <a:spLocks noGrp="1"/>
          </p:cNvSpPr>
          <p:nvPr>
            <p:ph type="body" idx="1"/>
          </p:nvPr>
        </p:nvSpPr>
        <p:spPr>
          <a:xfrm>
            <a:off x="1142107" y="5102526"/>
            <a:ext cx="6859786"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11/21/2017</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2108" y="274638"/>
            <a:ext cx="6859785" cy="1020762"/>
          </a:xfrm>
        </p:spPr>
        <p:txBody>
          <a:bodyPr/>
          <a:lstStyle/>
          <a:p>
            <a:r>
              <a:rPr lang="en-US" smtClean="0"/>
              <a:t>Click to edit Master title style</a:t>
            </a:r>
            <a:endParaRPr/>
          </a:p>
        </p:txBody>
      </p:sp>
      <p:grpSp>
        <p:nvGrpSpPr>
          <p:cNvPr id="158" name="line" descr="Line graphic"/>
          <p:cNvGrpSpPr/>
          <p:nvPr/>
        </p:nvGrpSpPr>
        <p:grpSpPr bwMode="invGray">
          <a:xfrm>
            <a:off x="1142108" y="1514475"/>
            <a:ext cx="7929246"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3" name="Content Placeholder 2"/>
          <p:cNvSpPr>
            <a:spLocks noGrp="1"/>
          </p:cNvSpPr>
          <p:nvPr>
            <p:ph sz="half" idx="1"/>
          </p:nvPr>
        </p:nvSpPr>
        <p:spPr>
          <a:xfrm>
            <a:off x="1142107" y="1905000"/>
            <a:ext cx="3315563"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86332" y="1905000"/>
            <a:ext cx="3315562"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11/21/2017</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2108" y="274638"/>
            <a:ext cx="6859785" cy="1020762"/>
          </a:xfrm>
        </p:spPr>
        <p:txBody>
          <a:bodyPr/>
          <a:lstStyle>
            <a:lvl1pPr>
              <a:defRPr/>
            </a:lvl1pPr>
          </a:lstStyle>
          <a:p>
            <a:r>
              <a:rPr lang="en-US" smtClean="0"/>
              <a:t>Click to edit Master title style</a:t>
            </a:r>
            <a:endParaRPr/>
          </a:p>
        </p:txBody>
      </p:sp>
      <p:grpSp>
        <p:nvGrpSpPr>
          <p:cNvPr id="160" name="line" descr="Line graphic"/>
          <p:cNvGrpSpPr/>
          <p:nvPr/>
        </p:nvGrpSpPr>
        <p:grpSpPr bwMode="invGray">
          <a:xfrm>
            <a:off x="1142108" y="1514475"/>
            <a:ext cx="7929246"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3" name="Text Placeholder 2"/>
          <p:cNvSpPr>
            <a:spLocks noGrp="1"/>
          </p:cNvSpPr>
          <p:nvPr>
            <p:ph type="body" idx="1"/>
          </p:nvPr>
        </p:nvSpPr>
        <p:spPr>
          <a:xfrm>
            <a:off x="1142107" y="1905000"/>
            <a:ext cx="3313277"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2107" y="2819400"/>
            <a:ext cx="3313277"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88616" y="1905000"/>
            <a:ext cx="3313277"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88616" y="2819400"/>
            <a:ext cx="3313277"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t>11/21/2017</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grpSp>
        <p:nvGrpSpPr>
          <p:cNvPr id="156" name="line" descr="Line graphic"/>
          <p:cNvGrpSpPr/>
          <p:nvPr/>
        </p:nvGrpSpPr>
        <p:grpSpPr bwMode="invGray">
          <a:xfrm>
            <a:off x="1142108" y="1514475"/>
            <a:ext cx="7929246"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t>11/21/2017</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t>11/21/2017</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2108" y="274638"/>
            <a:ext cx="6859785" cy="1020762"/>
          </a:xfrm>
        </p:spPr>
        <p:txBody>
          <a:bodyPr anchor="b">
            <a:noAutofit/>
          </a:bodyPr>
          <a:lstStyle>
            <a:lvl1pPr algn="l">
              <a:defRPr sz="3200" b="0"/>
            </a:lvl1pPr>
          </a:lstStyle>
          <a:p>
            <a:r>
              <a:rPr lang="en-US" smtClean="0"/>
              <a:t>Click to edit Master title style</a:t>
            </a:r>
            <a:endParaRPr/>
          </a:p>
        </p:txBody>
      </p:sp>
      <p:sp>
        <p:nvSpPr>
          <p:cNvPr id="4" name="Text Placeholder 3"/>
          <p:cNvSpPr>
            <a:spLocks noGrp="1"/>
          </p:cNvSpPr>
          <p:nvPr>
            <p:ph type="body" sz="half" idx="2"/>
          </p:nvPr>
        </p:nvSpPr>
        <p:spPr>
          <a:xfrm>
            <a:off x="1142107" y="3429000"/>
            <a:ext cx="2057936"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Content Placeholder 2"/>
          <p:cNvSpPr>
            <a:spLocks noGrp="1"/>
          </p:cNvSpPr>
          <p:nvPr>
            <p:ph idx="1"/>
          </p:nvPr>
        </p:nvSpPr>
        <p:spPr>
          <a:xfrm>
            <a:off x="3533436" y="1905000"/>
            <a:ext cx="4253068"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grpSp>
        <p:nvGrpSpPr>
          <p:cNvPr id="615" name="frame" descr="Box graphic"/>
          <p:cNvGrpSpPr/>
          <p:nvPr/>
        </p:nvGrpSpPr>
        <p:grpSpPr bwMode="invGray">
          <a:xfrm>
            <a:off x="3314242" y="1630822"/>
            <a:ext cx="4719500"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11/21/2017</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2108" y="274638"/>
            <a:ext cx="6859785" cy="1020762"/>
          </a:xfrm>
        </p:spPr>
        <p:txBody>
          <a:bodyPr anchor="b">
            <a:noAutofit/>
          </a:bodyPr>
          <a:lstStyle>
            <a:lvl1pPr algn="l">
              <a:defRPr sz="32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309719" y="1884311"/>
            <a:ext cx="4253068"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grpSp>
        <p:nvGrpSpPr>
          <p:cNvPr id="614" name="frame" descr="Box graphic"/>
          <p:cNvGrpSpPr/>
          <p:nvPr/>
        </p:nvGrpSpPr>
        <p:grpSpPr bwMode="invGray">
          <a:xfrm flipH="1">
            <a:off x="1085908" y="1630822"/>
            <a:ext cx="4719500"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grpSp>
      <p:sp>
        <p:nvSpPr>
          <p:cNvPr id="4" name="Text Placeholder 3"/>
          <p:cNvSpPr>
            <a:spLocks noGrp="1"/>
          </p:cNvSpPr>
          <p:nvPr>
            <p:ph type="body" sz="half" idx="2"/>
          </p:nvPr>
        </p:nvSpPr>
        <p:spPr>
          <a:xfrm>
            <a:off x="5931014" y="3411748"/>
            <a:ext cx="2057936"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11/21/2017</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2108" y="274638"/>
            <a:ext cx="6859785" cy="10207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42108" y="1905000"/>
            <a:ext cx="6859786" cy="4267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142107" y="6400801"/>
            <a:ext cx="4744685"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6058287" y="6400801"/>
            <a:ext cx="933137"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11/21/2017</a:t>
            </a:fld>
            <a:endParaRPr lang="en-US" dirty="0"/>
          </a:p>
        </p:txBody>
      </p:sp>
      <p:sp>
        <p:nvSpPr>
          <p:cNvPr id="6" name="Slide Number Placeholder 5"/>
          <p:cNvSpPr>
            <a:spLocks noGrp="1"/>
          </p:cNvSpPr>
          <p:nvPr>
            <p:ph type="sldNum" sz="quarter" idx="4"/>
          </p:nvPr>
        </p:nvSpPr>
        <p:spPr>
          <a:xfrm>
            <a:off x="7144419" y="6400801"/>
            <a:ext cx="857475"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105400" y="3133741"/>
            <a:ext cx="2675226" cy="931413"/>
          </a:xfrm>
          <a:prstGeom prst="rect">
            <a:avLst/>
          </a:prstGeom>
        </p:spPr>
      </p:pic>
      <p:pic>
        <p:nvPicPr>
          <p:cNvPr id="7" name="Picture 6"/>
          <p:cNvPicPr>
            <a:picLocks noChangeAspect="1"/>
          </p:cNvPicPr>
          <p:nvPr/>
        </p:nvPicPr>
        <p:blipFill>
          <a:blip r:embed="rId4"/>
          <a:stretch>
            <a:fillRect/>
          </a:stretch>
        </p:blipFill>
        <p:spPr>
          <a:xfrm>
            <a:off x="1143000" y="3124200"/>
            <a:ext cx="2652188" cy="923392"/>
          </a:xfrm>
          <a:prstGeom prst="rect">
            <a:avLst/>
          </a:prstGeom>
        </p:spPr>
      </p:pic>
      <p:sp>
        <p:nvSpPr>
          <p:cNvPr id="8" name="TextBox 7"/>
          <p:cNvSpPr txBox="1"/>
          <p:nvPr/>
        </p:nvSpPr>
        <p:spPr>
          <a:xfrm>
            <a:off x="1143000" y="4876800"/>
            <a:ext cx="8382000" cy="2456057"/>
          </a:xfrm>
          <a:prstGeom prst="rect">
            <a:avLst/>
          </a:prstGeom>
          <a:noFill/>
        </p:spPr>
        <p:txBody>
          <a:bodyPr wrap="square" rtlCol="0">
            <a:spAutoFit/>
          </a:bodyPr>
          <a:lstStyle/>
          <a:p>
            <a:r>
              <a:rPr lang="en-US" dirty="0">
                <a:solidFill>
                  <a:srgbClr val="00B0F0"/>
                </a:solidFill>
                <a:latin typeface="Comic Sans MS" panose="030F0702030302020204" pitchFamily="66" charset="0"/>
              </a:rPr>
              <a:t>Scot </a:t>
            </a:r>
            <a:r>
              <a:rPr lang="en-US" dirty="0" smtClean="0">
                <a:solidFill>
                  <a:srgbClr val="00B0F0"/>
                </a:solidFill>
                <a:latin typeface="Comic Sans MS" panose="030F0702030302020204" pitchFamily="66" charset="0"/>
              </a:rPr>
              <a:t>McLemore-Manager of Talent Acquisition</a:t>
            </a:r>
          </a:p>
          <a:p>
            <a:r>
              <a:rPr lang="en-US" dirty="0" smtClean="0">
                <a:solidFill>
                  <a:srgbClr val="00B0F0"/>
                </a:solidFill>
                <a:latin typeface="Comic Sans MS" panose="030F0702030302020204" pitchFamily="66" charset="0"/>
              </a:rPr>
              <a:t>Honda North America</a:t>
            </a:r>
          </a:p>
          <a:p>
            <a:endParaRPr lang="en-US" dirty="0">
              <a:solidFill>
                <a:srgbClr val="00B0F0"/>
              </a:solidFill>
              <a:latin typeface="Comic Sans MS" panose="030F0702030302020204" pitchFamily="66" charset="0"/>
            </a:endParaRPr>
          </a:p>
          <a:p>
            <a:r>
              <a:rPr lang="en-US" dirty="0">
                <a:solidFill>
                  <a:srgbClr val="00B0F0"/>
                </a:solidFill>
                <a:latin typeface="Comic Sans MS" panose="030F0702030302020204" pitchFamily="66" charset="0"/>
              </a:rPr>
              <a:t>Nichole Braun </a:t>
            </a:r>
          </a:p>
          <a:p>
            <a:r>
              <a:rPr lang="en-US" dirty="0" smtClean="0">
                <a:solidFill>
                  <a:srgbClr val="00B0F0"/>
                </a:solidFill>
                <a:latin typeface="Comic Sans MS" panose="030F0702030302020204" pitchFamily="66" charset="0"/>
              </a:rPr>
              <a:t>Advisor, Business </a:t>
            </a:r>
            <a:r>
              <a:rPr lang="en-US" dirty="0">
                <a:solidFill>
                  <a:srgbClr val="00B0F0"/>
                </a:solidFill>
                <a:latin typeface="Comic Sans MS" panose="030F0702030302020204" pitchFamily="66" charset="0"/>
              </a:rPr>
              <a:t>and </a:t>
            </a:r>
            <a:r>
              <a:rPr lang="en-US" dirty="0" smtClean="0">
                <a:solidFill>
                  <a:srgbClr val="00B0F0"/>
                </a:solidFill>
                <a:latin typeface="Comic Sans MS" panose="030F0702030302020204" pitchFamily="66" charset="0"/>
              </a:rPr>
              <a:t>Engineering Technologies</a:t>
            </a:r>
          </a:p>
          <a:p>
            <a:r>
              <a:rPr lang="en-US" dirty="0" smtClean="0">
                <a:solidFill>
                  <a:srgbClr val="00B0F0"/>
                </a:solidFill>
                <a:latin typeface="Comic Sans MS" panose="030F0702030302020204" pitchFamily="66" charset="0"/>
              </a:rPr>
              <a:t>Columbus State Community College</a:t>
            </a:r>
            <a:endParaRPr lang="en-US" dirty="0">
              <a:solidFill>
                <a:srgbClr val="00B0F0"/>
              </a:solidFill>
              <a:latin typeface="Comic Sans MS" panose="030F0702030302020204" pitchFamily="66" charset="0"/>
            </a:endParaRPr>
          </a:p>
          <a:p>
            <a:endParaRPr lang="en-US" sz="2400" dirty="0">
              <a:solidFill>
                <a:srgbClr val="00B0F0"/>
              </a:solidFill>
              <a:latin typeface="Comic Sans MS" panose="030F0702030302020204" pitchFamily="66" charset="0"/>
            </a:endParaRPr>
          </a:p>
          <a:p>
            <a:pPr>
              <a:lnSpc>
                <a:spcPct val="90000"/>
              </a:lnSpc>
            </a:pPr>
            <a:endParaRPr lang="en-US" sz="2400" dirty="0">
              <a:latin typeface="Comic Sans MS" panose="030F0702030302020204" pitchFamily="66" charset="0"/>
            </a:endParaRPr>
          </a:p>
        </p:txBody>
      </p:sp>
      <p:pic>
        <p:nvPicPr>
          <p:cNvPr id="11" name="Picture 10"/>
          <p:cNvPicPr>
            <a:picLocks noChangeAspect="1"/>
          </p:cNvPicPr>
          <p:nvPr/>
        </p:nvPicPr>
        <p:blipFill>
          <a:blip r:embed="rId5"/>
          <a:stretch>
            <a:fillRect/>
          </a:stretch>
        </p:blipFill>
        <p:spPr>
          <a:xfrm>
            <a:off x="2285999" y="479873"/>
            <a:ext cx="4388457" cy="2415727"/>
          </a:xfrm>
          <a:prstGeom prst="rect">
            <a:avLst/>
          </a:prstGeom>
        </p:spPr>
      </p:pic>
    </p:spTree>
    <p:extLst>
      <p:ext uri="{BB962C8B-B14F-4D97-AF65-F5344CB8AC3E}">
        <p14:creationId xmlns:p14="http://schemas.microsoft.com/office/powerpoint/2010/main" val="245588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latin typeface="Comic Sans MS" panose="030F0702030302020204" pitchFamily="66" charset="0"/>
              </a:rPr>
              <a:t>Industry Partners</a:t>
            </a:r>
            <a:endParaRPr lang="en-US" dirty="0">
              <a:latin typeface="Comic Sans MS" panose="030F0702030302020204" pitchFamily="66" charset="0"/>
            </a:endParaRPr>
          </a:p>
        </p:txBody>
      </p:sp>
      <p:sp>
        <p:nvSpPr>
          <p:cNvPr id="2" name="Content Placeholder 1"/>
          <p:cNvSpPr>
            <a:spLocks noGrp="1"/>
          </p:cNvSpPr>
          <p:nvPr>
            <p:ph idx="1"/>
          </p:nvPr>
        </p:nvSpPr>
        <p:spPr/>
        <p:txBody>
          <a:bodyPr/>
          <a:lstStyle/>
          <a:p>
            <a:endParaRPr lang="en-US"/>
          </a:p>
        </p:txBody>
      </p:sp>
      <p:pic>
        <p:nvPicPr>
          <p:cNvPr id="3" name="Picture 2"/>
          <p:cNvPicPr>
            <a:picLocks noChangeAspect="1"/>
          </p:cNvPicPr>
          <p:nvPr/>
        </p:nvPicPr>
        <p:blipFill>
          <a:blip r:embed="rId3"/>
          <a:stretch>
            <a:fillRect/>
          </a:stretch>
        </p:blipFill>
        <p:spPr>
          <a:xfrm>
            <a:off x="682415" y="2133309"/>
            <a:ext cx="7779170" cy="3353091"/>
          </a:xfrm>
          <a:prstGeom prst="rect">
            <a:avLst/>
          </a:prstGeom>
        </p:spPr>
      </p:pic>
    </p:spTree>
    <p:extLst>
      <p:ext uri="{BB962C8B-B14F-4D97-AF65-F5344CB8AC3E}">
        <p14:creationId xmlns:p14="http://schemas.microsoft.com/office/powerpoint/2010/main" val="2940228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anose="030F0702030302020204" pitchFamily="66" charset="0"/>
              </a:rPr>
              <a:t>Disrupt and </a:t>
            </a:r>
            <a:r>
              <a:rPr lang="en-US" dirty="0" smtClean="0">
                <a:latin typeface="Comic Sans MS" panose="030F0702030302020204" pitchFamily="66" charset="0"/>
              </a:rPr>
              <a:t>Rethink </a:t>
            </a:r>
            <a:r>
              <a:rPr lang="en-US" dirty="0">
                <a:latin typeface="Comic Sans MS" panose="030F0702030302020204" pitchFamily="66" charset="0"/>
              </a:rPr>
              <a:t>Pathways</a:t>
            </a:r>
          </a:p>
        </p:txBody>
      </p:sp>
      <p:pic>
        <p:nvPicPr>
          <p:cNvPr id="4" name="Content Placeholder 3"/>
          <p:cNvPicPr>
            <a:picLocks noGrp="1" noChangeAspect="1"/>
          </p:cNvPicPr>
          <p:nvPr>
            <p:ph idx="1"/>
          </p:nvPr>
        </p:nvPicPr>
        <p:blipFill>
          <a:blip r:embed="rId3"/>
          <a:stretch>
            <a:fillRect/>
          </a:stretch>
        </p:blipFill>
        <p:spPr>
          <a:xfrm>
            <a:off x="1900725" y="1981200"/>
            <a:ext cx="5471523" cy="3886200"/>
          </a:xfrm>
          <a:prstGeom prst="rect">
            <a:avLst/>
          </a:prstGeom>
        </p:spPr>
      </p:pic>
    </p:spTree>
    <p:extLst>
      <p:ext uri="{BB962C8B-B14F-4D97-AF65-F5344CB8AC3E}">
        <p14:creationId xmlns:p14="http://schemas.microsoft.com/office/powerpoint/2010/main" val="311763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142108" y="2095500"/>
            <a:ext cx="2057936" cy="1828800"/>
          </a:xfrm>
        </p:spPr>
        <p:txBody>
          <a:bodyPr>
            <a:normAutofit/>
          </a:bodyPr>
          <a:lstStyle/>
          <a:p>
            <a:r>
              <a:rPr lang="en-US" sz="2800" dirty="0">
                <a:latin typeface="Comic Sans MS" panose="030F0702030302020204" pitchFamily="66" charset="0"/>
              </a:rPr>
              <a:t>There are multiple options</a:t>
            </a:r>
          </a:p>
        </p:txBody>
      </p:sp>
      <p:sp>
        <p:nvSpPr>
          <p:cNvPr id="5" name="Content Placeholder 4"/>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3677052" y="2419350"/>
            <a:ext cx="4013199" cy="3009900"/>
          </a:xfrm>
          <a:prstGeom prst="rect">
            <a:avLst/>
          </a:prstGeom>
        </p:spPr>
      </p:pic>
      <p:sp>
        <p:nvSpPr>
          <p:cNvPr id="7" name="Title 1"/>
          <p:cNvSpPr>
            <a:spLocks noGrp="1"/>
          </p:cNvSpPr>
          <p:nvPr>
            <p:ph type="title"/>
          </p:nvPr>
        </p:nvSpPr>
        <p:spPr>
          <a:xfrm>
            <a:off x="1142108" y="274638"/>
            <a:ext cx="6859785" cy="1020762"/>
          </a:xfrm>
        </p:spPr>
        <p:txBody>
          <a:bodyPr/>
          <a:lstStyle/>
          <a:p>
            <a:r>
              <a:rPr lang="en-US" dirty="0" smtClean="0">
                <a:latin typeface="Comic Sans MS" panose="030F0702030302020204" pitchFamily="66" charset="0"/>
              </a:rPr>
              <a:t>Dual Enrollment Pathways</a:t>
            </a:r>
            <a:endParaRPr lang="en-US" dirty="0">
              <a:latin typeface="Comic Sans MS" panose="030F0702030302020204" pitchFamily="66" charset="0"/>
            </a:endParaRPr>
          </a:p>
        </p:txBody>
      </p:sp>
    </p:spTree>
    <p:extLst>
      <p:ext uri="{BB962C8B-B14F-4D97-AF65-F5344CB8AC3E}">
        <p14:creationId xmlns:p14="http://schemas.microsoft.com/office/powerpoint/2010/main" val="34340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773292" cy="1020762"/>
          </a:xfrm>
        </p:spPr>
        <p:txBody>
          <a:bodyPr/>
          <a:lstStyle/>
          <a:p>
            <a:r>
              <a:rPr lang="en-US" dirty="0" smtClean="0">
                <a:latin typeface="Comic Sans MS" panose="030F0702030302020204" pitchFamily="66" charset="0"/>
              </a:rPr>
              <a:t>Deviation can lead to opportunity</a:t>
            </a:r>
            <a:endParaRPr lang="en-US" dirty="0">
              <a:latin typeface="Comic Sans MS" panose="030F0702030302020204" pitchFamily="66" charset="0"/>
            </a:endParaRPr>
          </a:p>
        </p:txBody>
      </p:sp>
      <p:pic>
        <p:nvPicPr>
          <p:cNvPr id="4" name="Content Placeholder 3"/>
          <p:cNvPicPr>
            <a:picLocks noGrp="1" noChangeAspect="1"/>
          </p:cNvPicPr>
          <p:nvPr>
            <p:ph idx="1"/>
          </p:nvPr>
        </p:nvPicPr>
        <p:blipFill>
          <a:blip r:embed="rId3"/>
          <a:stretch>
            <a:fillRect/>
          </a:stretch>
        </p:blipFill>
        <p:spPr>
          <a:xfrm>
            <a:off x="1141413" y="2242481"/>
            <a:ext cx="6861175" cy="3592238"/>
          </a:xfrm>
          <a:prstGeom prst="rect">
            <a:avLst/>
          </a:prstGeom>
        </p:spPr>
      </p:pic>
    </p:spTree>
    <p:extLst>
      <p:ext uri="{BB962C8B-B14F-4D97-AF65-F5344CB8AC3E}">
        <p14:creationId xmlns:p14="http://schemas.microsoft.com/office/powerpoint/2010/main" val="107171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773292" cy="1020762"/>
          </a:xfrm>
        </p:spPr>
        <p:txBody>
          <a:bodyPr/>
          <a:lstStyle/>
          <a:p>
            <a:r>
              <a:rPr lang="en-US" dirty="0" smtClean="0">
                <a:latin typeface="Comic Sans MS" panose="030F0702030302020204" pitchFamily="66" charset="0"/>
              </a:rPr>
              <a:t>One size does not fit all</a:t>
            </a:r>
            <a:endParaRPr lang="en-US" dirty="0">
              <a:latin typeface="Comic Sans MS" panose="030F0702030302020204" pitchFamily="66" charset="0"/>
            </a:endParaRPr>
          </a:p>
        </p:txBody>
      </p:sp>
      <p:pic>
        <p:nvPicPr>
          <p:cNvPr id="5" name="Content Placeholder 4"/>
          <p:cNvPicPr>
            <a:picLocks noGrp="1" noChangeAspect="1"/>
          </p:cNvPicPr>
          <p:nvPr>
            <p:ph idx="1"/>
          </p:nvPr>
        </p:nvPicPr>
        <p:blipFill>
          <a:blip r:embed="rId3"/>
          <a:stretch>
            <a:fillRect/>
          </a:stretch>
        </p:blipFill>
        <p:spPr>
          <a:xfrm>
            <a:off x="1295400" y="1795495"/>
            <a:ext cx="6553199" cy="4486207"/>
          </a:xfrm>
          <a:prstGeom prst="rect">
            <a:avLst/>
          </a:prstGeom>
        </p:spPr>
      </p:pic>
    </p:spTree>
    <p:extLst>
      <p:ext uri="{BB962C8B-B14F-4D97-AF65-F5344CB8AC3E}">
        <p14:creationId xmlns:p14="http://schemas.microsoft.com/office/powerpoint/2010/main" val="283921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Without the weight of debt</a:t>
            </a:r>
            <a:endParaRPr lang="en-US" dirty="0">
              <a:latin typeface="Comic Sans MS" panose="030F0702030302020204" pitchFamily="66" charset="0"/>
            </a:endParaRPr>
          </a:p>
        </p:txBody>
      </p:sp>
      <p:sp>
        <p:nvSpPr>
          <p:cNvPr id="4" name="Text Placeholder 3"/>
          <p:cNvSpPr>
            <a:spLocks noGrp="1"/>
          </p:cNvSpPr>
          <p:nvPr>
            <p:ph type="body" sz="half" idx="2"/>
          </p:nvPr>
        </p:nvSpPr>
        <p:spPr/>
        <p:txBody>
          <a:bodyPr>
            <a:normAutofit/>
          </a:bodyPr>
          <a:lstStyle/>
          <a:p>
            <a:endParaRPr lang="en-US" dirty="0"/>
          </a:p>
        </p:txBody>
      </p:sp>
      <p:pic>
        <p:nvPicPr>
          <p:cNvPr id="3" name="Content Placeholder 2"/>
          <p:cNvPicPr>
            <a:picLocks noGrp="1" noChangeAspect="1"/>
          </p:cNvPicPr>
          <p:nvPr>
            <p:ph idx="1"/>
          </p:nvPr>
        </p:nvPicPr>
        <p:blipFill rotWithShape="1">
          <a:blip r:embed="rId3"/>
          <a:srcRect l="13661" t="38846" r="55200" b="22912"/>
          <a:stretch/>
        </p:blipFill>
        <p:spPr>
          <a:xfrm>
            <a:off x="3443032" y="2819400"/>
            <a:ext cx="4558861" cy="3147786"/>
          </a:xfrm>
          <a:prstGeom prst="rect">
            <a:avLst/>
          </a:prstGeom>
        </p:spPr>
      </p:pic>
    </p:spTree>
    <p:extLst>
      <p:ext uri="{BB962C8B-B14F-4D97-AF65-F5344CB8AC3E}">
        <p14:creationId xmlns:p14="http://schemas.microsoft.com/office/powerpoint/2010/main" val="219708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omic Sans MS" panose="030F0702030302020204" pitchFamily="66" charset="0"/>
              </a:rPr>
              <a:t>Synchronized Collaboration</a:t>
            </a:r>
            <a:endParaRPr lang="en-US" dirty="0">
              <a:latin typeface="Comic Sans MS" panose="030F0702030302020204" pitchFamily="66" charset="0"/>
            </a:endParaRPr>
          </a:p>
        </p:txBody>
      </p:sp>
      <p:sp>
        <p:nvSpPr>
          <p:cNvPr id="6" name="Text Placeholder 5"/>
          <p:cNvSpPr>
            <a:spLocks noGrp="1"/>
          </p:cNvSpPr>
          <p:nvPr>
            <p:ph type="body" sz="half" idx="2"/>
          </p:nvPr>
        </p:nvSpPr>
        <p:spPr>
          <a:xfrm>
            <a:off x="609600" y="2590800"/>
            <a:ext cx="2667000" cy="2120106"/>
          </a:xfrm>
        </p:spPr>
        <p:txBody>
          <a:bodyPr>
            <a:noAutofit/>
          </a:bodyPr>
          <a:lstStyle/>
          <a:p>
            <a:r>
              <a:rPr lang="en-US" sz="2800" dirty="0" smtClean="0">
                <a:latin typeface="Comic Sans MS" panose="030F0702030302020204" pitchFamily="66" charset="0"/>
              </a:rPr>
              <a:t>Manufacturing Industry</a:t>
            </a:r>
          </a:p>
          <a:p>
            <a:r>
              <a:rPr lang="en-US" sz="2800" dirty="0" smtClean="0">
                <a:latin typeface="Comic Sans MS" panose="030F0702030302020204" pitchFamily="66" charset="0"/>
              </a:rPr>
              <a:t>High School</a:t>
            </a:r>
          </a:p>
          <a:p>
            <a:r>
              <a:rPr lang="en-US" sz="2800" dirty="0" smtClean="0">
                <a:latin typeface="Comic Sans MS" panose="030F0702030302020204" pitchFamily="66" charset="0"/>
              </a:rPr>
              <a:t>College</a:t>
            </a:r>
            <a:endParaRPr lang="en-US" sz="2800" dirty="0">
              <a:latin typeface="Comic Sans MS" panose="030F0702030302020204" pitchFamily="66" charset="0"/>
            </a:endParaRPr>
          </a:p>
        </p:txBody>
      </p:sp>
      <p:pic>
        <p:nvPicPr>
          <p:cNvPr id="7" name="Content Placeholder 6"/>
          <p:cNvPicPr>
            <a:picLocks noGrp="1" noChangeAspect="1"/>
          </p:cNvPicPr>
          <p:nvPr>
            <p:ph idx="1"/>
          </p:nvPr>
        </p:nvPicPr>
        <p:blipFill>
          <a:blip r:embed="rId3"/>
          <a:stretch>
            <a:fillRect/>
          </a:stretch>
        </p:blipFill>
        <p:spPr>
          <a:xfrm>
            <a:off x="3426620" y="2438400"/>
            <a:ext cx="4457699" cy="2971800"/>
          </a:xfrm>
          <a:prstGeom prst="rect">
            <a:avLst/>
          </a:prstGeom>
        </p:spPr>
      </p:pic>
    </p:spTree>
    <p:extLst>
      <p:ext uri="{BB962C8B-B14F-4D97-AF65-F5344CB8AC3E}">
        <p14:creationId xmlns:p14="http://schemas.microsoft.com/office/powerpoint/2010/main" val="4553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latin typeface="Comic Sans MS" panose="030F0702030302020204" pitchFamily="66" charset="0"/>
              </a:rPr>
              <a:t>Bold Action to Compete</a:t>
            </a:r>
            <a:endParaRPr lang="en-US" dirty="0">
              <a:latin typeface="Comic Sans MS" panose="030F0702030302020204" pitchFamily="66" charset="0"/>
            </a:endParaRPr>
          </a:p>
        </p:txBody>
      </p:sp>
      <p:pic>
        <p:nvPicPr>
          <p:cNvPr id="8" name="Content Placeholder 7"/>
          <p:cNvPicPr>
            <a:picLocks noGrp="1" noChangeAspect="1"/>
          </p:cNvPicPr>
          <p:nvPr>
            <p:ph idx="1"/>
          </p:nvPr>
        </p:nvPicPr>
        <p:blipFill>
          <a:blip r:embed="rId3"/>
          <a:stretch>
            <a:fillRect/>
          </a:stretch>
        </p:blipFill>
        <p:spPr>
          <a:xfrm>
            <a:off x="1638300" y="2057400"/>
            <a:ext cx="5867400" cy="4067175"/>
          </a:xfrm>
          <a:prstGeom prst="rect">
            <a:avLst/>
          </a:prstGeom>
        </p:spPr>
      </p:pic>
    </p:spTree>
    <p:extLst>
      <p:ext uri="{BB962C8B-B14F-4D97-AF65-F5344CB8AC3E}">
        <p14:creationId xmlns:p14="http://schemas.microsoft.com/office/powerpoint/2010/main" val="193858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Followed the path to Success!</a:t>
            </a:r>
            <a:endParaRPr lang="en-US" dirty="0">
              <a:latin typeface="Comic Sans MS" panose="030F0702030302020204" pitchFamily="66" charset="0"/>
            </a:endParaRPr>
          </a:p>
        </p:txBody>
      </p:sp>
      <p:pic>
        <p:nvPicPr>
          <p:cNvPr id="3" name="Picture Placeholder 2"/>
          <p:cNvPicPr>
            <a:picLocks noGrp="1" noChangeAspect="1"/>
          </p:cNvPicPr>
          <p:nvPr>
            <p:ph type="pic" idx="1"/>
          </p:nvPr>
        </p:nvPicPr>
        <p:blipFill>
          <a:blip r:embed="rId3">
            <a:extLst>
              <a:ext uri="{28A0092B-C50C-407E-A947-70E740481C1C}">
                <a14:useLocalDpi xmlns:a14="http://schemas.microsoft.com/office/drawing/2010/main" val="0"/>
              </a:ext>
            </a:extLst>
          </a:blip>
          <a:srcRect l="3224" r="3224"/>
          <a:stretch>
            <a:fillRect/>
          </a:stretch>
        </p:blipFill>
        <p:spPr>
          <a:xfrm>
            <a:off x="1309718" y="2057399"/>
            <a:ext cx="5319681" cy="3868559"/>
          </a:xfrm>
          <a:effectLst>
            <a:softEdge rad="76200"/>
          </a:effectLst>
        </p:spPr>
      </p:pic>
      <p:pic>
        <p:nvPicPr>
          <p:cNvPr id="5" name="Picture 4"/>
          <p:cNvPicPr>
            <a:picLocks noChangeAspect="1"/>
          </p:cNvPicPr>
          <p:nvPr/>
        </p:nvPicPr>
        <p:blipFill>
          <a:blip r:embed="rId4"/>
          <a:stretch>
            <a:fillRect/>
          </a:stretch>
        </p:blipFill>
        <p:spPr>
          <a:xfrm>
            <a:off x="6769290" y="1676400"/>
            <a:ext cx="2362200" cy="4829250"/>
          </a:xfrm>
          <a:prstGeom prst="rect">
            <a:avLst/>
          </a:prstGeom>
          <a:effectLst>
            <a:softEdge rad="76200"/>
          </a:effectLst>
        </p:spPr>
      </p:pic>
    </p:spTree>
    <p:extLst>
      <p:ext uri="{BB962C8B-B14F-4D97-AF65-F5344CB8AC3E}">
        <p14:creationId xmlns:p14="http://schemas.microsoft.com/office/powerpoint/2010/main" val="116095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Chalkboard education presentation (widescreen)</Template>
  <TotalTime>597</TotalTime>
  <Words>914</Words>
  <Application>Microsoft Office PowerPoint</Application>
  <PresentationFormat>On-screen Show (4:3)</PresentationFormat>
  <Paragraphs>64</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Comic Sans MS</vt:lpstr>
      <vt:lpstr>Consolas</vt:lpstr>
      <vt:lpstr>Corbel</vt:lpstr>
      <vt:lpstr>Chalkboard 16x9</vt:lpstr>
      <vt:lpstr>PowerPoint Presentation</vt:lpstr>
      <vt:lpstr>Disrupt and Rethink Pathways</vt:lpstr>
      <vt:lpstr>Dual Enrollment Pathways</vt:lpstr>
      <vt:lpstr>Deviation can lead to opportunity</vt:lpstr>
      <vt:lpstr>One size does not fit all</vt:lpstr>
      <vt:lpstr>Without the weight of debt</vt:lpstr>
      <vt:lpstr>Synchronized Collaboration</vt:lpstr>
      <vt:lpstr>Bold Action to Compete</vt:lpstr>
      <vt:lpstr>Followed the path to Success!</vt:lpstr>
      <vt:lpstr>Industry Partners</vt:lpstr>
    </vt:vector>
  </TitlesOfParts>
  <Company>Honda North America,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Scot Mclemore</dc:creator>
  <cp:lastModifiedBy>Jacqueline Jenkins</cp:lastModifiedBy>
  <cp:revision>38</cp:revision>
  <cp:lastPrinted>2017-11-17T14:17:13Z</cp:lastPrinted>
  <dcterms:created xsi:type="dcterms:W3CDTF">2017-11-12T21:49:55Z</dcterms:created>
  <dcterms:modified xsi:type="dcterms:W3CDTF">2017-11-21T17:13:21Z</dcterms:modified>
</cp:coreProperties>
</file>