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60" r:id="rId5"/>
    <p:sldId id="261" r:id="rId6"/>
    <p:sldId id="262" r:id="rId7"/>
    <p:sldId id="263" r:id="rId8"/>
    <p:sldId id="258" r:id="rId9"/>
    <p:sldId id="259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810001" y="892098"/>
            <a:ext cx="10572000" cy="2680608"/>
          </a:xfrm>
        </p:spPr>
        <p:txBody>
          <a:bodyPr/>
          <a:lstStyle/>
          <a:p>
            <a:r>
              <a:rPr lang="en-US" sz="3200" b="0" dirty="0">
                <a:solidFill>
                  <a:schemeClr val="bg1"/>
                </a:solidFill>
                <a:latin typeface="Calibri" panose="020F0502020204030204" pitchFamily="34" charset="0"/>
              </a:rPr>
              <a:t>NACEP defines college provided faculty model  as any college-bearing courses taught to high school students by College Provided Faculty regardless of location or delivery method. This enrollment is due to a partnership between the high school and college or university</a:t>
            </a:r>
            <a:r>
              <a:rPr lang="en-US" sz="3200" b="0" dirty="0" smtClean="0">
                <a:solidFill>
                  <a:schemeClr val="bg1"/>
                </a:solidFill>
                <a:latin typeface="Calibri" panose="020F0502020204030204" pitchFamily="34" charset="0"/>
              </a:rPr>
              <a:t>.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College Provided Faculty Endorsement for NACEP Accreditation</a:t>
            </a:r>
          </a:p>
        </p:txBody>
      </p:sp>
    </p:spTree>
    <p:extLst>
      <p:ext uri="{BB962C8B-B14F-4D97-AF65-F5344CB8AC3E}">
        <p14:creationId xmlns:p14="http://schemas.microsoft.com/office/powerpoint/2010/main" val="117345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6881" y="1927298"/>
            <a:ext cx="8241650" cy="4830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718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864" t="8407" r="7609" b="5475"/>
          <a:stretch/>
        </p:blipFill>
        <p:spPr>
          <a:xfrm>
            <a:off x="1463040" y="2473234"/>
            <a:ext cx="8708571" cy="3823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756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04503"/>
            <a:ext cx="10572750" cy="924787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Standards - Partnership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10887404"/>
              </p:ext>
            </p:extLst>
          </p:nvPr>
        </p:nvGraphicFramePr>
        <p:xfrm>
          <a:off x="296091" y="1459442"/>
          <a:ext cx="11513050" cy="47294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56525">
                  <a:extLst>
                    <a:ext uri="{9D8B030D-6E8A-4147-A177-3AD203B41FA5}">
                      <a16:colId xmlns:a16="http://schemas.microsoft.com/office/drawing/2014/main" val="2254912389"/>
                    </a:ext>
                  </a:extLst>
                </a:gridCol>
                <a:gridCol w="5756525">
                  <a:extLst>
                    <a:ext uri="{9D8B030D-6E8A-4147-A177-3AD203B41FA5}">
                      <a16:colId xmlns:a16="http://schemas.microsoft.com/office/drawing/2014/main" val="2941082279"/>
                    </a:ext>
                  </a:extLst>
                </a:gridCol>
              </a:tblGrid>
              <a:tr h="31529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</a:rPr>
                        <a:t>Partnership 1 (CPF - P1)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bg1"/>
                          </a:solidFill>
                          <a:effectLst/>
                        </a:rPr>
                        <a:t>The CPF aligns with the college/university mission and is supported by the institution's administration and academic leadership.</a:t>
                      </a:r>
                      <a:endParaRPr lang="en-US" sz="2400" b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3545784"/>
                  </a:ext>
                </a:extLst>
              </a:tr>
              <a:tr h="15764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</a:rPr>
                        <a:t>Partnership 2 (</a:t>
                      </a:r>
                      <a:r>
                        <a:rPr lang="en-US" sz="2400" b="1" dirty="0" err="1">
                          <a:solidFill>
                            <a:schemeClr val="bg1"/>
                          </a:solidFill>
                          <a:effectLst/>
                        </a:rPr>
                        <a:t>CPF</a:t>
                      </a: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</a:rPr>
                        <a:t> - P2)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bg1"/>
                          </a:solidFill>
                          <a:effectLst/>
                        </a:rPr>
                        <a:t>The CPF has ongoing collaboration with secondary school partners.</a:t>
                      </a:r>
                      <a:endParaRPr lang="en-US" sz="24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5299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29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512199"/>
              </p:ext>
            </p:extLst>
          </p:nvPr>
        </p:nvGraphicFramePr>
        <p:xfrm>
          <a:off x="106521" y="1719407"/>
          <a:ext cx="11802982" cy="44918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01491">
                  <a:extLst>
                    <a:ext uri="{9D8B030D-6E8A-4147-A177-3AD203B41FA5}">
                      <a16:colId xmlns:a16="http://schemas.microsoft.com/office/drawing/2014/main" val="2539505459"/>
                    </a:ext>
                  </a:extLst>
                </a:gridCol>
                <a:gridCol w="5901491">
                  <a:extLst>
                    <a:ext uri="{9D8B030D-6E8A-4147-A177-3AD203B41FA5}">
                      <a16:colId xmlns:a16="http://schemas.microsoft.com/office/drawing/2014/main" val="1287320896"/>
                    </a:ext>
                  </a:extLst>
                </a:gridCol>
              </a:tblGrid>
              <a:tr h="24520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</a:rPr>
                        <a:t>Faculty 1 (CPF - F1)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bg1"/>
                          </a:solidFill>
                          <a:effectLst/>
                        </a:rPr>
                        <a:t>All </a:t>
                      </a:r>
                      <a:r>
                        <a:rPr lang="en-US" sz="2400" b="0" dirty="0" err="1">
                          <a:solidFill>
                            <a:schemeClr val="bg1"/>
                          </a:solidFill>
                          <a:effectLst/>
                        </a:rPr>
                        <a:t>CPF</a:t>
                      </a:r>
                      <a:r>
                        <a:rPr lang="en-US" sz="2400" b="0" dirty="0">
                          <a:solidFill>
                            <a:schemeClr val="bg1"/>
                          </a:solidFill>
                          <a:effectLst/>
                        </a:rPr>
                        <a:t> instructors are approved by the appropriate college/university academic leadership and must meet the minimum qualifications for instructors teaching the course on campus.</a:t>
                      </a:r>
                      <a:endParaRPr lang="en-US" sz="24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2538530"/>
                  </a:ext>
                </a:extLst>
              </a:tr>
              <a:tr h="20398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</a:rPr>
                        <a:t>Faculty 2 (</a:t>
                      </a:r>
                      <a:r>
                        <a:rPr lang="en-US" sz="2400" b="1" dirty="0" err="1">
                          <a:solidFill>
                            <a:schemeClr val="bg1"/>
                          </a:solidFill>
                          <a:effectLst/>
                        </a:rPr>
                        <a:t>CPF</a:t>
                      </a: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</a:rPr>
                        <a:t> – F2)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bg1"/>
                          </a:solidFill>
                          <a:effectLst/>
                        </a:rPr>
                        <a:t>The College Provided Faculty model ensures instructors are informed of and adhere to college/universities’ policies and procedures for College Provided Faculty teaching high school students</a:t>
                      </a:r>
                      <a:endParaRPr lang="en-US" sz="24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9085118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0" y="104503"/>
            <a:ext cx="10572750" cy="924787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  Standards - Faculty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88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375808"/>
              </p:ext>
            </p:extLst>
          </p:nvPr>
        </p:nvGraphicFramePr>
        <p:xfrm>
          <a:off x="396452" y="1678305"/>
          <a:ext cx="11490748" cy="4332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45374">
                  <a:extLst>
                    <a:ext uri="{9D8B030D-6E8A-4147-A177-3AD203B41FA5}">
                      <a16:colId xmlns:a16="http://schemas.microsoft.com/office/drawing/2014/main" val="2151584365"/>
                    </a:ext>
                  </a:extLst>
                </a:gridCol>
                <a:gridCol w="5745374">
                  <a:extLst>
                    <a:ext uri="{9D8B030D-6E8A-4147-A177-3AD203B41FA5}">
                      <a16:colId xmlns:a16="http://schemas.microsoft.com/office/drawing/2014/main" val="1378276224"/>
                    </a:ext>
                  </a:extLst>
                </a:gridCol>
              </a:tblGrid>
              <a:tr h="25993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</a:rPr>
                        <a:t>Curriculum Standard 1 (CPF – C1)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bg1"/>
                          </a:solidFill>
                          <a:effectLst/>
                        </a:rPr>
                        <a:t>Courses administered through a College Provided Faculty model are college/university catalogued courses with the same departmental designations, course descriptions, numbers, titles, and credits.</a:t>
                      </a:r>
                      <a:endParaRPr lang="en-US" sz="24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5735382"/>
                  </a:ext>
                </a:extLst>
              </a:tr>
              <a:tr h="17328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</a:rPr>
                        <a:t>Curriculum Standard 2 (</a:t>
                      </a:r>
                      <a:r>
                        <a:rPr lang="en-US" sz="2400" b="1" dirty="0" err="1">
                          <a:solidFill>
                            <a:schemeClr val="bg1"/>
                          </a:solidFill>
                          <a:effectLst/>
                        </a:rPr>
                        <a:t>CPF</a:t>
                      </a: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</a:rPr>
                        <a:t> – C2)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bg1"/>
                          </a:solidFill>
                          <a:effectLst/>
                        </a:rPr>
                        <a:t>Academic administrator reviews/conducts faculty evaluations and classroom observations following the college policy and procedures.</a:t>
                      </a:r>
                      <a:endParaRPr lang="en-US" sz="24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4827889"/>
                  </a:ext>
                </a:extLst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0" y="104503"/>
            <a:ext cx="10572750" cy="924787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  Standards  Curriculum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93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53295"/>
              </p:ext>
            </p:extLst>
          </p:nvPr>
        </p:nvGraphicFramePr>
        <p:xfrm>
          <a:off x="130629" y="1029290"/>
          <a:ext cx="11952514" cy="56506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46429">
                  <a:extLst>
                    <a:ext uri="{9D8B030D-6E8A-4147-A177-3AD203B41FA5}">
                      <a16:colId xmlns:a16="http://schemas.microsoft.com/office/drawing/2014/main" val="3530373298"/>
                    </a:ext>
                  </a:extLst>
                </a:gridCol>
                <a:gridCol w="7806085">
                  <a:extLst>
                    <a:ext uri="{9D8B030D-6E8A-4147-A177-3AD203B41FA5}">
                      <a16:colId xmlns:a16="http://schemas.microsoft.com/office/drawing/2014/main" val="2112159075"/>
                    </a:ext>
                  </a:extLst>
                </a:gridCol>
              </a:tblGrid>
              <a:tr h="13457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</a:rPr>
                        <a:t>Student 1 (CPF – S1)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bg1"/>
                          </a:solidFill>
                          <a:effectLst/>
                        </a:rPr>
                        <a:t>Registration and </a:t>
                      </a:r>
                      <a:r>
                        <a:rPr lang="en-US" sz="2400" b="0" dirty="0" err="1">
                          <a:solidFill>
                            <a:schemeClr val="bg1"/>
                          </a:solidFill>
                          <a:effectLst/>
                        </a:rPr>
                        <a:t>transcripting</a:t>
                      </a:r>
                      <a:r>
                        <a:rPr lang="en-US" sz="2400" b="0" dirty="0">
                          <a:solidFill>
                            <a:schemeClr val="bg1"/>
                          </a:solidFill>
                          <a:effectLst/>
                        </a:rPr>
                        <a:t> policies and practices for College Provided Faculty model students are consistent with traditional college students.</a:t>
                      </a:r>
                      <a:endParaRPr lang="en-US" sz="24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0489625"/>
                  </a:ext>
                </a:extLst>
              </a:tr>
              <a:tr h="10049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</a:rPr>
                        <a:t>Student 2 (CPF – S2)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bg1"/>
                          </a:solidFill>
                          <a:effectLst/>
                        </a:rPr>
                        <a:t>The College Provided Faculty model has a process to ensure students meet the course prerequisites of the college/university.</a:t>
                      </a:r>
                      <a:endParaRPr lang="en-US" sz="2400" b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8163088"/>
                  </a:ext>
                </a:extLst>
              </a:tr>
              <a:tr h="13457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</a:rPr>
                        <a:t>Student 3 (</a:t>
                      </a:r>
                      <a:r>
                        <a:rPr lang="en-US" sz="2400" b="1" dirty="0" err="1">
                          <a:solidFill>
                            <a:schemeClr val="bg1"/>
                          </a:solidFill>
                          <a:effectLst/>
                        </a:rPr>
                        <a:t>CPF</a:t>
                      </a: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</a:rPr>
                        <a:t> – S3)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bg1"/>
                          </a:solidFill>
                          <a:effectLst/>
                        </a:rPr>
                        <a:t>College Provided Faculty model students are advised about the benefits and implications of taking college courses, as well as the college's policies and expectations.</a:t>
                      </a:r>
                      <a:endParaRPr lang="en-US" sz="24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8061156"/>
                  </a:ext>
                </a:extLst>
              </a:tr>
              <a:tr h="13457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</a:rPr>
                        <a:t>Student 4 (</a:t>
                      </a:r>
                      <a:r>
                        <a:rPr lang="en-US" sz="2400" b="1" dirty="0" err="1">
                          <a:solidFill>
                            <a:schemeClr val="bg1"/>
                          </a:solidFill>
                          <a:effectLst/>
                        </a:rPr>
                        <a:t>CPF</a:t>
                      </a: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</a:rPr>
                        <a:t> – S4)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bg1"/>
                          </a:solidFill>
                          <a:effectLst/>
                        </a:rPr>
                        <a:t>The college/university provides, in conjunction with secondary partners, CPF students with suitable access to learning resources and student support services.</a:t>
                      </a:r>
                      <a:endParaRPr lang="en-US" sz="24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0319810"/>
                  </a:ext>
                </a:extLst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0" y="104503"/>
            <a:ext cx="10572750" cy="924787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  Standards - Student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11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937829"/>
              </p:ext>
            </p:extLst>
          </p:nvPr>
        </p:nvGraphicFramePr>
        <p:xfrm>
          <a:off x="309154" y="1697447"/>
          <a:ext cx="11094720" cy="29529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02357">
                  <a:extLst>
                    <a:ext uri="{9D8B030D-6E8A-4147-A177-3AD203B41FA5}">
                      <a16:colId xmlns:a16="http://schemas.microsoft.com/office/drawing/2014/main" val="848237872"/>
                    </a:ext>
                  </a:extLst>
                </a:gridCol>
                <a:gridCol w="7292363">
                  <a:extLst>
                    <a:ext uri="{9D8B030D-6E8A-4147-A177-3AD203B41FA5}">
                      <a16:colId xmlns:a16="http://schemas.microsoft.com/office/drawing/2014/main" val="3311228177"/>
                    </a:ext>
                  </a:extLst>
                </a:gridCol>
              </a:tblGrid>
              <a:tr h="29529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</a:rPr>
                        <a:t>Assessment Standard 1 (CPF – A1)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bg1"/>
                          </a:solidFill>
                          <a:effectLst/>
                        </a:rPr>
                        <a:t>The college/university ensures College Provided Faculty model students' proficiency of learning outcomes is measured using grading standards and assessment methods comparable to traditional campus sections.</a:t>
                      </a:r>
                      <a:endParaRPr lang="en-US" sz="24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426568"/>
                  </a:ext>
                </a:extLst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0" y="104503"/>
            <a:ext cx="10572750" cy="924787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  Standards - 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47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049931"/>
              </p:ext>
            </p:extLst>
          </p:nvPr>
        </p:nvGraphicFramePr>
        <p:xfrm>
          <a:off x="269965" y="1564965"/>
          <a:ext cx="11564983" cy="39214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31891">
                  <a:extLst>
                    <a:ext uri="{9D8B030D-6E8A-4147-A177-3AD203B41FA5}">
                      <a16:colId xmlns:a16="http://schemas.microsoft.com/office/drawing/2014/main" val="3764870574"/>
                    </a:ext>
                  </a:extLst>
                </a:gridCol>
                <a:gridCol w="7833092">
                  <a:extLst>
                    <a:ext uri="{9D8B030D-6E8A-4147-A177-3AD203B41FA5}">
                      <a16:colId xmlns:a16="http://schemas.microsoft.com/office/drawing/2014/main" val="3935170606"/>
                    </a:ext>
                  </a:extLst>
                </a:gridCol>
              </a:tblGrid>
              <a:tr h="19607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</a:rPr>
                        <a:t>Evaluation 1 (</a:t>
                      </a:r>
                      <a:r>
                        <a:rPr lang="en-US" sz="2400" b="1" dirty="0" err="1">
                          <a:solidFill>
                            <a:schemeClr val="bg1"/>
                          </a:solidFill>
                          <a:effectLst/>
                        </a:rPr>
                        <a:t>CPF</a:t>
                      </a: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</a:rPr>
                        <a:t> – E1)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bg1"/>
                          </a:solidFill>
                          <a:effectLst/>
                        </a:rPr>
                        <a:t>The college/university conducts end-of-term student course evaluations for each College Provided Faculty model courses to provide instructors with student feedback.</a:t>
                      </a:r>
                      <a:endParaRPr lang="en-US" sz="24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1121934"/>
                  </a:ext>
                </a:extLst>
              </a:tr>
              <a:tr h="19607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</a:rPr>
                        <a:t>Evaluation 2 (</a:t>
                      </a:r>
                      <a:r>
                        <a:rPr lang="en-US" sz="2400" b="1" dirty="0" err="1">
                          <a:solidFill>
                            <a:schemeClr val="bg1"/>
                          </a:solidFill>
                          <a:effectLst/>
                        </a:rPr>
                        <a:t>CPF</a:t>
                      </a: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</a:rPr>
                        <a:t> – E2)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bg1"/>
                          </a:solidFill>
                          <a:effectLst/>
                        </a:rPr>
                        <a:t>The college/university conducts and reports regular and ongoing evaluations of the College Provided Faculty model effectiveness and uses the results for continuous improvement.</a:t>
                      </a:r>
                      <a:endParaRPr lang="en-US" sz="24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3817202"/>
                  </a:ext>
                </a:extLst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0" y="104503"/>
            <a:ext cx="10572750" cy="924787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  Standards -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4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Timeline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Pre-Application opens January 4, 2021</a:t>
            </a:r>
          </a:p>
          <a:p>
            <a:r>
              <a:rPr lang="en-US" sz="3000" dirty="0" smtClean="0"/>
              <a:t>Pre-Applications due February 26, 2021</a:t>
            </a:r>
          </a:p>
          <a:p>
            <a:r>
              <a:rPr lang="en-US" sz="3000" dirty="0" smtClean="0"/>
              <a:t>Full Application due with all evidence July 1, 2021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8174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Questions?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68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36</TotalTime>
  <Words>472</Words>
  <Application>Microsoft Office PowerPoint</Application>
  <PresentationFormat>Widescreen</PresentationFormat>
  <Paragraphs>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Century Gothic</vt:lpstr>
      <vt:lpstr>Times New Roman</vt:lpstr>
      <vt:lpstr>Wingdings 2</vt:lpstr>
      <vt:lpstr>Quotable</vt:lpstr>
      <vt:lpstr>NACEP defines college provided faculty model  as any college-bearing courses taught to high school students by College Provided Faculty regardless of location or delivery method. This enrollment is due to a partnership between the high school and college or university. </vt:lpstr>
      <vt:lpstr>  Standards - Partnership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Timeline</vt:lpstr>
      <vt:lpstr>Questions?</vt:lpstr>
      <vt:lpstr>PowerPoint Presentation</vt:lpstr>
      <vt:lpstr>PowerPoint Presentation</vt:lpstr>
    </vt:vector>
  </TitlesOfParts>
  <Company>NWACC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NACEP defines college provided faculty model  as any college-bearing courses taught to high school students by College Provided Faculty regardless of location or delivery method. This enrollment is due to a partnership between the high school and college or university.</dc:title>
  <dc:creator>Johnson, Diana</dc:creator>
  <cp:lastModifiedBy>Freda Richmond</cp:lastModifiedBy>
  <cp:revision>9</cp:revision>
  <dcterms:created xsi:type="dcterms:W3CDTF">2020-09-03T20:13:44Z</dcterms:created>
  <dcterms:modified xsi:type="dcterms:W3CDTF">2020-09-09T16:46:25Z</dcterms:modified>
</cp:coreProperties>
</file>